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5" r:id="rId6"/>
    <p:sldId id="267" r:id="rId7"/>
    <p:sldId id="262" r:id="rId8"/>
    <p:sldId id="273" r:id="rId9"/>
    <p:sldId id="269" r:id="rId10"/>
    <p:sldId id="260" r:id="rId11"/>
    <p:sldId id="277" r:id="rId12"/>
    <p:sldId id="275" r:id="rId13"/>
    <p:sldId id="276" r:id="rId14"/>
    <p:sldId id="271" r:id="rId15"/>
    <p:sldId id="272" r:id="rId16"/>
    <p:sldId id="26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6B3300-A879-49F9-B284-CB493761E48C}" v="141" dt="2024-11-09T05:42:23.6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050309-525E-49FC-8878-A5FF7B414EF9}"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VU"/>
        </a:p>
      </dgm:t>
    </dgm:pt>
    <dgm:pt modelId="{BF298F10-8BC9-4BA6-8E6A-E70C0FEC38F5}">
      <dgm:prSet phldrT="[Text]" custT="1"/>
      <dgm:spPr/>
      <dgm:t>
        <a:bodyPr/>
        <a:lstStyle/>
        <a:p>
          <a:pPr algn="l"/>
          <a:r>
            <a:rPr lang="en-IN" sz="2000" b="1" dirty="0"/>
            <a:t>Model Training</a:t>
          </a:r>
        </a:p>
        <a:p>
          <a:pPr algn="l"/>
          <a:r>
            <a:rPr lang="en-IN" sz="1400" b="1" dirty="0"/>
            <a:t>Data Splitting:</a:t>
          </a:r>
          <a:r>
            <a:rPr lang="en-US" sz="1200" dirty="0"/>
            <a:t>Split data into training and testing sets (80:20 split).</a:t>
          </a:r>
        </a:p>
        <a:p>
          <a:pPr algn="l"/>
          <a:r>
            <a:rPr lang="en-IN" sz="1400" b="1" dirty="0"/>
            <a:t>Scaling:</a:t>
          </a:r>
          <a:r>
            <a:rPr lang="en-US" sz="1200" dirty="0"/>
            <a:t>Scale the continuous features in the training and testing sets separately.</a:t>
          </a:r>
        </a:p>
        <a:p>
          <a:pPr algn="l"/>
          <a:r>
            <a:rPr lang="en-IN" sz="1400" b="1" dirty="0"/>
            <a:t>Ridge Regression:</a:t>
          </a:r>
          <a:r>
            <a:rPr lang="en-US" sz="1200" dirty="0"/>
            <a:t>Train a Ridge Regression model on the standardized data.</a:t>
          </a:r>
          <a:endParaRPr lang="en-VU" sz="1200" b="1" dirty="0">
            <a:latin typeface="Times New Roman" panose="02020603050405020304" pitchFamily="18" charset="0"/>
            <a:cs typeface="Times New Roman" panose="02020603050405020304" pitchFamily="18" charset="0"/>
          </a:endParaRPr>
        </a:p>
      </dgm:t>
    </dgm:pt>
    <dgm:pt modelId="{E6A04C58-EFB3-44D1-AE3B-00BB2653C993}" type="parTrans" cxnId="{F74F9CA8-B231-4843-BF5A-A81B2D27A13C}">
      <dgm:prSet/>
      <dgm:spPr/>
      <dgm:t>
        <a:bodyPr/>
        <a:lstStyle/>
        <a:p>
          <a:endParaRPr lang="en-VU"/>
        </a:p>
      </dgm:t>
    </dgm:pt>
    <dgm:pt modelId="{1501F6D4-8048-4A32-AA28-F1FE1C0B1AA6}" type="sibTrans" cxnId="{F74F9CA8-B231-4843-BF5A-A81B2D27A13C}">
      <dgm:prSet/>
      <dgm:spPr/>
      <dgm:t>
        <a:bodyPr/>
        <a:lstStyle/>
        <a:p>
          <a:endParaRPr lang="en-VU"/>
        </a:p>
      </dgm:t>
    </dgm:pt>
    <dgm:pt modelId="{EB4346A3-E31E-4B71-A662-9D9E34C29FCE}">
      <dgm:prSet phldrT="[Text]" custT="1"/>
      <dgm:spPr/>
      <dgm:t>
        <a:bodyPr/>
        <a:lstStyle/>
        <a:p>
          <a:pPr algn="ctr"/>
          <a:r>
            <a:rPr lang="en-IN" sz="2000" b="1" dirty="0"/>
            <a:t>Model Evaluation</a:t>
          </a:r>
        </a:p>
        <a:p>
          <a:pPr algn="ctr"/>
          <a:r>
            <a:rPr lang="en-IN" sz="1400" b="1" dirty="0"/>
            <a:t>Prediction and Performance Metrics:</a:t>
          </a:r>
        </a:p>
        <a:p>
          <a:pPr algn="ctr"/>
          <a:r>
            <a:rPr lang="en-US" sz="1200" dirty="0"/>
            <a:t>Generate predictions on the test data.</a:t>
          </a:r>
        </a:p>
        <a:p>
          <a:pPr algn="ctr"/>
          <a:r>
            <a:rPr lang="en-US" sz="1400" b="1" dirty="0"/>
            <a:t>Calculate metrics: </a:t>
          </a:r>
          <a:r>
            <a:rPr lang="en-US" sz="1200" dirty="0"/>
            <a:t>R² Score, Mean Squared Error (MSE), and Mean Absolute Error (MAE).</a:t>
          </a:r>
        </a:p>
        <a:p>
          <a:pPr algn="ctr"/>
          <a:r>
            <a:rPr lang="en-IN" sz="1400" b="1" dirty="0"/>
            <a:t>Cross-Validation:</a:t>
          </a:r>
          <a:r>
            <a:rPr lang="en-US" sz="1200" dirty="0"/>
            <a:t>Perform 10-fold cross-validation to evaluate model stability.</a:t>
          </a:r>
          <a:endParaRPr lang="en-VU" sz="1200" b="1" dirty="0">
            <a:latin typeface="Times New Roman" panose="02020603050405020304" pitchFamily="18" charset="0"/>
            <a:cs typeface="Times New Roman" panose="02020603050405020304" pitchFamily="18" charset="0"/>
          </a:endParaRPr>
        </a:p>
      </dgm:t>
    </dgm:pt>
    <dgm:pt modelId="{9241DEF6-311B-49DC-8D46-E13064BB4C17}" type="parTrans" cxnId="{6C824FB7-23CE-4C4E-A68D-089872F8704E}">
      <dgm:prSet/>
      <dgm:spPr/>
      <dgm:t>
        <a:bodyPr/>
        <a:lstStyle/>
        <a:p>
          <a:endParaRPr lang="en-VU"/>
        </a:p>
      </dgm:t>
    </dgm:pt>
    <dgm:pt modelId="{30862DF7-1256-4654-91AA-A2E0A724A53F}" type="sibTrans" cxnId="{6C824FB7-23CE-4C4E-A68D-089872F8704E}">
      <dgm:prSet/>
      <dgm:spPr/>
      <dgm:t>
        <a:bodyPr/>
        <a:lstStyle/>
        <a:p>
          <a:endParaRPr lang="en-VU"/>
        </a:p>
      </dgm:t>
    </dgm:pt>
    <dgm:pt modelId="{73D0D238-8D15-4BA1-BAB7-1845042A33C9}">
      <dgm:prSet custT="1"/>
      <dgm:spPr/>
      <dgm:t>
        <a:bodyPr/>
        <a:lstStyle/>
        <a:p>
          <a:pPr algn="l"/>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Model Selection</a:t>
          </a:r>
          <a:br>
            <a:rPr lang="en-US" sz="20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1)Linear Regression</a:t>
          </a:r>
          <a:endParaRPr lang="en-IN" sz="1200" b="0" i="0" baseline="30000" dirty="0"/>
        </a:p>
        <a:p>
          <a:pPr algn="l"/>
          <a:r>
            <a:rPr lang="en-US" sz="1200" dirty="0">
              <a:latin typeface="Times New Roman" panose="02020603050405020304" pitchFamily="18" charset="0"/>
              <a:cs typeface="Times New Roman" panose="02020603050405020304" pitchFamily="18" charset="0"/>
            </a:rPr>
            <a:t>2)Decision Tree</a:t>
          </a:r>
        </a:p>
        <a:p>
          <a:pPr algn="l"/>
          <a:r>
            <a:rPr lang="en-US" sz="1200" dirty="0">
              <a:latin typeface="Times New Roman" panose="02020603050405020304" pitchFamily="18" charset="0"/>
              <a:cs typeface="Times New Roman" panose="02020603050405020304" pitchFamily="18" charset="0"/>
            </a:rPr>
            <a:t>3)Random Forest</a:t>
          </a:r>
        </a:p>
        <a:p>
          <a:pPr algn="l"/>
          <a:r>
            <a:rPr lang="en-US" sz="1200" dirty="0">
              <a:latin typeface="Times New Roman" panose="02020603050405020304" pitchFamily="18" charset="0"/>
              <a:cs typeface="Times New Roman" panose="02020603050405020304" pitchFamily="18" charset="0"/>
            </a:rPr>
            <a:t>4)Gradient </a:t>
          </a:r>
          <a:r>
            <a:rPr lang="en-US" sz="1200" dirty="0" err="1">
              <a:latin typeface="Times New Roman" panose="02020603050405020304" pitchFamily="18" charset="0"/>
              <a:cs typeface="Times New Roman" panose="02020603050405020304" pitchFamily="18" charset="0"/>
            </a:rPr>
            <a:t>Bossting</a:t>
          </a:r>
          <a:endParaRPr lang="en-US" sz="1200" dirty="0">
            <a:latin typeface="Times New Roman" panose="02020603050405020304" pitchFamily="18" charset="0"/>
            <a:cs typeface="Times New Roman" panose="02020603050405020304" pitchFamily="18" charset="0"/>
          </a:endParaRPr>
        </a:p>
      </dgm:t>
    </dgm:pt>
    <dgm:pt modelId="{7515D03B-4C97-4F2B-91D6-8C183BD1C4E8}" type="parTrans" cxnId="{D98E2EF1-9F21-4B51-BBA8-8D9FEDE4E347}">
      <dgm:prSet/>
      <dgm:spPr/>
      <dgm:t>
        <a:bodyPr/>
        <a:lstStyle/>
        <a:p>
          <a:endParaRPr lang="en-VU"/>
        </a:p>
      </dgm:t>
    </dgm:pt>
    <dgm:pt modelId="{367A2D8F-EC82-4870-9D97-BC47248922FB}" type="sibTrans" cxnId="{D98E2EF1-9F21-4B51-BBA8-8D9FEDE4E347}">
      <dgm:prSet/>
      <dgm:spPr/>
      <dgm:t>
        <a:bodyPr/>
        <a:lstStyle/>
        <a:p>
          <a:endParaRPr lang="en-VU"/>
        </a:p>
      </dgm:t>
    </dgm:pt>
    <dgm:pt modelId="{F98FACCB-0AB9-418A-81E3-74BC5291EE2F}">
      <dgm:prSet custT="1"/>
      <dgm:spPr/>
      <dgm:t>
        <a:bodyPr/>
        <a:lstStyle/>
        <a:p>
          <a:pPr algn="l"/>
          <a:r>
            <a:rPr lang="en-IN" sz="2000" b="1" dirty="0"/>
            <a:t>Data Preprocessing:</a:t>
          </a:r>
        </a:p>
        <a:p>
          <a:pPr algn="l"/>
          <a:r>
            <a:rPr lang="en-IN" sz="1400" b="1" dirty="0"/>
            <a:t>Column Cleaning and Encoding</a:t>
          </a:r>
          <a:r>
            <a:rPr lang="en-IN" sz="1600" b="1" dirty="0"/>
            <a:t>:</a:t>
          </a:r>
          <a:r>
            <a:rPr lang="en-US" sz="1400" dirty="0"/>
            <a:t>Convert categorical features like sex and smoker to binary (1 for female/smoker, 0 for male/non-smoker).Use one-hot encoding for the region column.</a:t>
          </a:r>
        </a:p>
        <a:p>
          <a:pPr algn="l"/>
          <a:r>
            <a:rPr lang="en-IN" sz="1400" b="1" dirty="0"/>
            <a:t>Outlier Handling</a:t>
          </a:r>
          <a:r>
            <a:rPr lang="en-IN" sz="1600" b="1" dirty="0"/>
            <a:t>:</a:t>
          </a:r>
          <a:r>
            <a:rPr lang="en-US" sz="1400" dirty="0"/>
            <a:t>Define functions to detect and remove outliers for specific columns based on the Interquartile Range (IQR).</a:t>
          </a:r>
        </a:p>
        <a:p>
          <a:pPr algn="l"/>
          <a:r>
            <a:rPr lang="en-IN" sz="1400" b="1" dirty="0"/>
            <a:t>Correlation Analysis</a:t>
          </a:r>
          <a:r>
            <a:rPr lang="en-IN" sz="1600" b="1" dirty="0"/>
            <a:t>:</a:t>
          </a:r>
          <a:r>
            <a:rPr lang="en-US" sz="1400" dirty="0"/>
            <a:t>Display correlation matrix for understanding feature relationships.</a:t>
          </a:r>
        </a:p>
        <a:p>
          <a:pPr algn="l"/>
          <a:r>
            <a:rPr lang="en-IN" sz="1400" b="1" dirty="0"/>
            <a:t>Standardization:</a:t>
          </a:r>
          <a:r>
            <a:rPr lang="en-US" sz="1400" dirty="0"/>
            <a:t>Use </a:t>
          </a:r>
          <a:r>
            <a:rPr lang="en-US" sz="1400" dirty="0" err="1"/>
            <a:t>StandardScaler</a:t>
          </a:r>
          <a:r>
            <a:rPr lang="en-US" sz="1400" dirty="0"/>
            <a:t> to scale continuous columns (age, </a:t>
          </a:r>
          <a:r>
            <a:rPr lang="en-US" sz="1400" dirty="0" err="1"/>
            <a:t>bmi</a:t>
          </a:r>
          <a:r>
            <a:rPr lang="en-US" sz="1400" dirty="0"/>
            <a:t>, children) for clustering and model training.</a:t>
          </a:r>
          <a:endParaRPr lang="en-VU" sz="1400" dirty="0">
            <a:latin typeface="Times New Roman" panose="02020603050405020304" pitchFamily="18" charset="0"/>
            <a:cs typeface="Times New Roman" panose="02020603050405020304" pitchFamily="18" charset="0"/>
          </a:endParaRPr>
        </a:p>
      </dgm:t>
    </dgm:pt>
    <dgm:pt modelId="{E36119FD-FBE2-43EA-BB06-21577A66CA1B}" type="parTrans" cxnId="{9F245D51-C932-4697-B3A9-B53705607204}">
      <dgm:prSet/>
      <dgm:spPr/>
      <dgm:t>
        <a:bodyPr/>
        <a:lstStyle/>
        <a:p>
          <a:endParaRPr lang="en-VU"/>
        </a:p>
      </dgm:t>
    </dgm:pt>
    <dgm:pt modelId="{B515BEF8-481D-4215-BF09-1816DED66928}" type="sibTrans" cxnId="{9F245D51-C932-4697-B3A9-B53705607204}">
      <dgm:prSet/>
      <dgm:spPr/>
      <dgm:t>
        <a:bodyPr/>
        <a:lstStyle/>
        <a:p>
          <a:endParaRPr lang="en-VU"/>
        </a:p>
      </dgm:t>
    </dgm:pt>
    <dgm:pt modelId="{55301AAE-4747-4838-A344-39E6CD513BB0}">
      <dgm:prSet phldrT="[Text]" custT="1"/>
      <dgm:spPr/>
      <dgm:t>
        <a:bodyPr/>
        <a:lstStyle/>
        <a:p>
          <a:pPr algn="l"/>
          <a:r>
            <a:rPr lang="en-IN" sz="2000" b="1" dirty="0"/>
            <a:t>Data Collection:</a:t>
          </a:r>
        </a:p>
        <a:p>
          <a:pPr algn="l"/>
          <a:r>
            <a:rPr lang="en-US" sz="1400" dirty="0"/>
            <a:t>Load the dataset (medical_costs.csv) and review file details and structure.</a:t>
          </a:r>
        </a:p>
        <a:p>
          <a:pPr algn="l"/>
          <a:r>
            <a:rPr lang="en-US" sz="1400" dirty="0"/>
            <a:t>Use libraries like pandas, </a:t>
          </a:r>
          <a:r>
            <a:rPr lang="en-US" sz="1400" dirty="0" err="1"/>
            <a:t>numpy</a:t>
          </a:r>
          <a:r>
            <a:rPr lang="en-US" sz="1400" dirty="0"/>
            <a:t>, and matplotlib for initial data handling.</a:t>
          </a:r>
          <a:endParaRPr lang="en-US" sz="1400" b="1" dirty="0">
            <a:latin typeface="Times New Roman" panose="02020603050405020304" pitchFamily="18" charset="0"/>
            <a:cs typeface="Times New Roman" panose="02020603050405020304" pitchFamily="18" charset="0"/>
          </a:endParaRPr>
        </a:p>
      </dgm:t>
    </dgm:pt>
    <dgm:pt modelId="{401F8073-321B-4AF6-BF29-1DC0203F8267}" type="sibTrans" cxnId="{B47E1012-936A-4387-9E22-5ECD526FFF08}">
      <dgm:prSet/>
      <dgm:spPr/>
      <dgm:t>
        <a:bodyPr/>
        <a:lstStyle/>
        <a:p>
          <a:endParaRPr lang="en-VU"/>
        </a:p>
      </dgm:t>
    </dgm:pt>
    <dgm:pt modelId="{FB114D95-6B61-4438-9216-6C6DED95C491}" type="parTrans" cxnId="{B47E1012-936A-4387-9E22-5ECD526FFF08}">
      <dgm:prSet/>
      <dgm:spPr/>
      <dgm:t>
        <a:bodyPr/>
        <a:lstStyle/>
        <a:p>
          <a:endParaRPr lang="en-VU"/>
        </a:p>
      </dgm:t>
    </dgm:pt>
    <dgm:pt modelId="{E6D095FE-68FA-4532-8713-6ADE37B1FCEF}" type="pres">
      <dgm:prSet presAssocID="{1A050309-525E-49FC-8878-A5FF7B414EF9}" presName="Name0" presStyleCnt="0">
        <dgm:presLayoutVars>
          <dgm:dir/>
          <dgm:resizeHandles val="exact"/>
        </dgm:presLayoutVars>
      </dgm:prSet>
      <dgm:spPr/>
    </dgm:pt>
    <dgm:pt modelId="{76FCAFF7-01FE-40C1-91B7-B33B3922B327}" type="pres">
      <dgm:prSet presAssocID="{55301AAE-4747-4838-A344-39E6CD513BB0}" presName="node" presStyleLbl="node1" presStyleIdx="0" presStyleCnt="5" custScaleX="98542" custScaleY="109459" custLinFactNeighborX="-448" custLinFactNeighborY="-10955">
        <dgm:presLayoutVars>
          <dgm:bulletEnabled val="1"/>
        </dgm:presLayoutVars>
      </dgm:prSet>
      <dgm:spPr/>
    </dgm:pt>
    <dgm:pt modelId="{0DF923D8-53D0-43EC-8CE5-21163F6048FD}" type="pres">
      <dgm:prSet presAssocID="{401F8073-321B-4AF6-BF29-1DC0203F8267}" presName="sibTrans" presStyleLbl="sibTrans1D1" presStyleIdx="0" presStyleCnt="4"/>
      <dgm:spPr/>
    </dgm:pt>
    <dgm:pt modelId="{F3F5C788-C18A-4094-B0DF-D78B9C6C1811}" type="pres">
      <dgm:prSet presAssocID="{401F8073-321B-4AF6-BF29-1DC0203F8267}" presName="connectorText" presStyleLbl="sibTrans1D1" presStyleIdx="0" presStyleCnt="4"/>
      <dgm:spPr/>
    </dgm:pt>
    <dgm:pt modelId="{72BE1CE5-13F8-4BDD-BE1A-359852358EB2}" type="pres">
      <dgm:prSet presAssocID="{F98FACCB-0AB9-418A-81E3-74BC5291EE2F}" presName="node" presStyleLbl="node1" presStyleIdx="1" presStyleCnt="5" custScaleX="179776" custScaleY="193374" custLinFactNeighborX="-7958" custLinFactNeighborY="-10501">
        <dgm:presLayoutVars>
          <dgm:bulletEnabled val="1"/>
        </dgm:presLayoutVars>
      </dgm:prSet>
      <dgm:spPr/>
    </dgm:pt>
    <dgm:pt modelId="{9FC7BD28-766D-4111-9523-34C4ED1EA2C6}" type="pres">
      <dgm:prSet presAssocID="{B515BEF8-481D-4215-BF09-1816DED66928}" presName="sibTrans" presStyleLbl="sibTrans1D1" presStyleIdx="1" presStyleCnt="4"/>
      <dgm:spPr/>
    </dgm:pt>
    <dgm:pt modelId="{28002046-D894-4ECC-BB81-C46ED9440B87}" type="pres">
      <dgm:prSet presAssocID="{B515BEF8-481D-4215-BF09-1816DED66928}" presName="connectorText" presStyleLbl="sibTrans1D1" presStyleIdx="1" presStyleCnt="4"/>
      <dgm:spPr/>
    </dgm:pt>
    <dgm:pt modelId="{D10A2B32-B69F-44FE-86E8-3DF388806046}" type="pres">
      <dgm:prSet presAssocID="{73D0D238-8D15-4BA1-BAB7-1845042A33C9}" presName="node" presStyleLbl="node1" presStyleIdx="2" presStyleCnt="5" custScaleX="83498" custScaleY="74893">
        <dgm:presLayoutVars>
          <dgm:bulletEnabled val="1"/>
        </dgm:presLayoutVars>
      </dgm:prSet>
      <dgm:spPr/>
    </dgm:pt>
    <dgm:pt modelId="{AFEED3E7-3243-4606-8AC0-F547802AA01C}" type="pres">
      <dgm:prSet presAssocID="{367A2D8F-EC82-4870-9D97-BC47248922FB}" presName="sibTrans" presStyleLbl="sibTrans1D1" presStyleIdx="2" presStyleCnt="4"/>
      <dgm:spPr/>
    </dgm:pt>
    <dgm:pt modelId="{48D9D590-8F79-4D02-BAA0-17883BCB152C}" type="pres">
      <dgm:prSet presAssocID="{367A2D8F-EC82-4870-9D97-BC47248922FB}" presName="connectorText" presStyleLbl="sibTrans1D1" presStyleIdx="2" presStyleCnt="4"/>
      <dgm:spPr/>
    </dgm:pt>
    <dgm:pt modelId="{48856367-50FE-475F-A229-609E37CD9EB1}" type="pres">
      <dgm:prSet presAssocID="{BF298F10-8BC9-4BA6-8E6A-E70C0FEC38F5}" presName="node" presStyleLbl="node1" presStyleIdx="3" presStyleCnt="5" custScaleX="118153" custScaleY="107348">
        <dgm:presLayoutVars>
          <dgm:bulletEnabled val="1"/>
        </dgm:presLayoutVars>
      </dgm:prSet>
      <dgm:spPr/>
    </dgm:pt>
    <dgm:pt modelId="{CCD40688-8E76-479A-B000-37F8398B8158}" type="pres">
      <dgm:prSet presAssocID="{1501F6D4-8048-4A32-AA28-F1FE1C0B1AA6}" presName="sibTrans" presStyleLbl="sibTrans1D1" presStyleIdx="3" presStyleCnt="4"/>
      <dgm:spPr/>
    </dgm:pt>
    <dgm:pt modelId="{AAC2D66B-B7FF-4590-B968-1E2032ABD537}" type="pres">
      <dgm:prSet presAssocID="{1501F6D4-8048-4A32-AA28-F1FE1C0B1AA6}" presName="connectorText" presStyleLbl="sibTrans1D1" presStyleIdx="3" presStyleCnt="4"/>
      <dgm:spPr/>
    </dgm:pt>
    <dgm:pt modelId="{C95BC6EB-B365-4F37-B650-5A92BF0AF88E}" type="pres">
      <dgm:prSet presAssocID="{EB4346A3-E31E-4B71-A662-9D9E34C29FCE}" presName="node" presStyleLbl="node1" presStyleIdx="4" presStyleCnt="5" custScaleX="130107" custScaleY="118636">
        <dgm:presLayoutVars>
          <dgm:bulletEnabled val="1"/>
        </dgm:presLayoutVars>
      </dgm:prSet>
      <dgm:spPr/>
    </dgm:pt>
  </dgm:ptLst>
  <dgm:cxnLst>
    <dgm:cxn modelId="{C94B0D02-0720-4B7E-AFE9-6942D71A093B}" type="presOf" srcId="{1A050309-525E-49FC-8878-A5FF7B414EF9}" destId="{E6D095FE-68FA-4532-8713-6ADE37B1FCEF}" srcOrd="0" destOrd="0" presId="urn:microsoft.com/office/officeart/2005/8/layout/bProcess3"/>
    <dgm:cxn modelId="{6AAE0612-0DB7-4EEE-8771-374351B83990}" type="presOf" srcId="{EB4346A3-E31E-4B71-A662-9D9E34C29FCE}" destId="{C95BC6EB-B365-4F37-B650-5A92BF0AF88E}" srcOrd="0" destOrd="0" presId="urn:microsoft.com/office/officeart/2005/8/layout/bProcess3"/>
    <dgm:cxn modelId="{B47E1012-936A-4387-9E22-5ECD526FFF08}" srcId="{1A050309-525E-49FC-8878-A5FF7B414EF9}" destId="{55301AAE-4747-4838-A344-39E6CD513BB0}" srcOrd="0" destOrd="0" parTransId="{FB114D95-6B61-4438-9216-6C6DED95C491}" sibTransId="{401F8073-321B-4AF6-BF29-1DC0203F8267}"/>
    <dgm:cxn modelId="{1B792A2A-5017-43B5-8903-5DC0019E2633}" type="presOf" srcId="{1501F6D4-8048-4A32-AA28-F1FE1C0B1AA6}" destId="{CCD40688-8E76-479A-B000-37F8398B8158}" srcOrd="0" destOrd="0" presId="urn:microsoft.com/office/officeart/2005/8/layout/bProcess3"/>
    <dgm:cxn modelId="{A615B83A-0A5A-468B-9193-373BBDCB9DBA}" type="presOf" srcId="{55301AAE-4747-4838-A344-39E6CD513BB0}" destId="{76FCAFF7-01FE-40C1-91B7-B33B3922B327}" srcOrd="0" destOrd="0" presId="urn:microsoft.com/office/officeart/2005/8/layout/bProcess3"/>
    <dgm:cxn modelId="{C73CA265-535D-4126-9772-E3F1506B16C9}" type="presOf" srcId="{F98FACCB-0AB9-418A-81E3-74BC5291EE2F}" destId="{72BE1CE5-13F8-4BDD-BE1A-359852358EB2}" srcOrd="0" destOrd="0" presId="urn:microsoft.com/office/officeart/2005/8/layout/bProcess3"/>
    <dgm:cxn modelId="{A495A346-7099-4B12-A770-7ADFB546E339}" type="presOf" srcId="{B515BEF8-481D-4215-BF09-1816DED66928}" destId="{28002046-D894-4ECC-BB81-C46ED9440B87}" srcOrd="1" destOrd="0" presId="urn:microsoft.com/office/officeart/2005/8/layout/bProcess3"/>
    <dgm:cxn modelId="{7B789B4B-4CD6-42A2-A8DE-5B2F49FEEF30}" type="presOf" srcId="{401F8073-321B-4AF6-BF29-1DC0203F8267}" destId="{F3F5C788-C18A-4094-B0DF-D78B9C6C1811}" srcOrd="1" destOrd="0" presId="urn:microsoft.com/office/officeart/2005/8/layout/bProcess3"/>
    <dgm:cxn modelId="{9F245D51-C932-4697-B3A9-B53705607204}" srcId="{1A050309-525E-49FC-8878-A5FF7B414EF9}" destId="{F98FACCB-0AB9-418A-81E3-74BC5291EE2F}" srcOrd="1" destOrd="0" parTransId="{E36119FD-FBE2-43EA-BB06-21577A66CA1B}" sibTransId="{B515BEF8-481D-4215-BF09-1816DED66928}"/>
    <dgm:cxn modelId="{AF4AFC77-623B-4EF7-8ED2-6754BA77654E}" type="presOf" srcId="{73D0D238-8D15-4BA1-BAB7-1845042A33C9}" destId="{D10A2B32-B69F-44FE-86E8-3DF388806046}" srcOrd="0" destOrd="0" presId="urn:microsoft.com/office/officeart/2005/8/layout/bProcess3"/>
    <dgm:cxn modelId="{A8FC6F91-A760-410B-B22D-68CA41CAE35A}" type="presOf" srcId="{1501F6D4-8048-4A32-AA28-F1FE1C0B1AA6}" destId="{AAC2D66B-B7FF-4590-B968-1E2032ABD537}" srcOrd="1" destOrd="0" presId="urn:microsoft.com/office/officeart/2005/8/layout/bProcess3"/>
    <dgm:cxn modelId="{69240399-8A08-4000-B8B6-15084580EC23}" type="presOf" srcId="{BF298F10-8BC9-4BA6-8E6A-E70C0FEC38F5}" destId="{48856367-50FE-475F-A229-609E37CD9EB1}" srcOrd="0" destOrd="0" presId="urn:microsoft.com/office/officeart/2005/8/layout/bProcess3"/>
    <dgm:cxn modelId="{F74F9CA8-B231-4843-BF5A-A81B2D27A13C}" srcId="{1A050309-525E-49FC-8878-A5FF7B414EF9}" destId="{BF298F10-8BC9-4BA6-8E6A-E70C0FEC38F5}" srcOrd="3" destOrd="0" parTransId="{E6A04C58-EFB3-44D1-AE3B-00BB2653C993}" sibTransId="{1501F6D4-8048-4A32-AA28-F1FE1C0B1AA6}"/>
    <dgm:cxn modelId="{EF247FB3-7746-47B9-AED3-473FE0897B4A}" type="presOf" srcId="{B515BEF8-481D-4215-BF09-1816DED66928}" destId="{9FC7BD28-766D-4111-9523-34C4ED1EA2C6}" srcOrd="0" destOrd="0" presId="urn:microsoft.com/office/officeart/2005/8/layout/bProcess3"/>
    <dgm:cxn modelId="{6C824FB7-23CE-4C4E-A68D-089872F8704E}" srcId="{1A050309-525E-49FC-8878-A5FF7B414EF9}" destId="{EB4346A3-E31E-4B71-A662-9D9E34C29FCE}" srcOrd="4" destOrd="0" parTransId="{9241DEF6-311B-49DC-8D46-E13064BB4C17}" sibTransId="{30862DF7-1256-4654-91AA-A2E0A724A53F}"/>
    <dgm:cxn modelId="{C69C23C9-7354-4216-9444-497524C62755}" type="presOf" srcId="{367A2D8F-EC82-4870-9D97-BC47248922FB}" destId="{AFEED3E7-3243-4606-8AC0-F547802AA01C}" srcOrd="0" destOrd="0" presId="urn:microsoft.com/office/officeart/2005/8/layout/bProcess3"/>
    <dgm:cxn modelId="{C6664CE0-DBB1-48F3-BAAE-A3D580EFC9F1}" type="presOf" srcId="{401F8073-321B-4AF6-BF29-1DC0203F8267}" destId="{0DF923D8-53D0-43EC-8CE5-21163F6048FD}" srcOrd="0" destOrd="0" presId="urn:microsoft.com/office/officeart/2005/8/layout/bProcess3"/>
    <dgm:cxn modelId="{D98E2EF1-9F21-4B51-BBA8-8D9FEDE4E347}" srcId="{1A050309-525E-49FC-8878-A5FF7B414EF9}" destId="{73D0D238-8D15-4BA1-BAB7-1845042A33C9}" srcOrd="2" destOrd="0" parTransId="{7515D03B-4C97-4F2B-91D6-8C183BD1C4E8}" sibTransId="{367A2D8F-EC82-4870-9D97-BC47248922FB}"/>
    <dgm:cxn modelId="{792E69F7-35E3-43D3-9500-DD15B491DD19}" type="presOf" srcId="{367A2D8F-EC82-4870-9D97-BC47248922FB}" destId="{48D9D590-8F79-4D02-BAA0-17883BCB152C}" srcOrd="1" destOrd="0" presId="urn:microsoft.com/office/officeart/2005/8/layout/bProcess3"/>
    <dgm:cxn modelId="{6706F369-6A80-4DEB-9839-B79E2910335F}" type="presParOf" srcId="{E6D095FE-68FA-4532-8713-6ADE37B1FCEF}" destId="{76FCAFF7-01FE-40C1-91B7-B33B3922B327}" srcOrd="0" destOrd="0" presId="urn:microsoft.com/office/officeart/2005/8/layout/bProcess3"/>
    <dgm:cxn modelId="{CED3DE7E-979F-48E2-AF12-EEE0853F64C9}" type="presParOf" srcId="{E6D095FE-68FA-4532-8713-6ADE37B1FCEF}" destId="{0DF923D8-53D0-43EC-8CE5-21163F6048FD}" srcOrd="1" destOrd="0" presId="urn:microsoft.com/office/officeart/2005/8/layout/bProcess3"/>
    <dgm:cxn modelId="{7D8965FD-9133-406F-92FE-F94DDBAFE4F7}" type="presParOf" srcId="{0DF923D8-53D0-43EC-8CE5-21163F6048FD}" destId="{F3F5C788-C18A-4094-B0DF-D78B9C6C1811}" srcOrd="0" destOrd="0" presId="urn:microsoft.com/office/officeart/2005/8/layout/bProcess3"/>
    <dgm:cxn modelId="{A5EB1C95-FB9B-41AD-BF44-5C0A218EAE2E}" type="presParOf" srcId="{E6D095FE-68FA-4532-8713-6ADE37B1FCEF}" destId="{72BE1CE5-13F8-4BDD-BE1A-359852358EB2}" srcOrd="2" destOrd="0" presId="urn:microsoft.com/office/officeart/2005/8/layout/bProcess3"/>
    <dgm:cxn modelId="{0954EAAB-E619-45B2-B897-E23751073044}" type="presParOf" srcId="{E6D095FE-68FA-4532-8713-6ADE37B1FCEF}" destId="{9FC7BD28-766D-4111-9523-34C4ED1EA2C6}" srcOrd="3" destOrd="0" presId="urn:microsoft.com/office/officeart/2005/8/layout/bProcess3"/>
    <dgm:cxn modelId="{AFD55296-AFED-44A8-8340-5DFFBA740643}" type="presParOf" srcId="{9FC7BD28-766D-4111-9523-34C4ED1EA2C6}" destId="{28002046-D894-4ECC-BB81-C46ED9440B87}" srcOrd="0" destOrd="0" presId="urn:microsoft.com/office/officeart/2005/8/layout/bProcess3"/>
    <dgm:cxn modelId="{5B8FEEED-A960-49C1-854F-A311A590C5E7}" type="presParOf" srcId="{E6D095FE-68FA-4532-8713-6ADE37B1FCEF}" destId="{D10A2B32-B69F-44FE-86E8-3DF388806046}" srcOrd="4" destOrd="0" presId="urn:microsoft.com/office/officeart/2005/8/layout/bProcess3"/>
    <dgm:cxn modelId="{261ED138-B815-42F1-B5DF-5C9E48B01D91}" type="presParOf" srcId="{E6D095FE-68FA-4532-8713-6ADE37B1FCEF}" destId="{AFEED3E7-3243-4606-8AC0-F547802AA01C}" srcOrd="5" destOrd="0" presId="urn:microsoft.com/office/officeart/2005/8/layout/bProcess3"/>
    <dgm:cxn modelId="{51530AA2-9858-4D9E-8C3F-AA7D0DA1EC16}" type="presParOf" srcId="{AFEED3E7-3243-4606-8AC0-F547802AA01C}" destId="{48D9D590-8F79-4D02-BAA0-17883BCB152C}" srcOrd="0" destOrd="0" presId="urn:microsoft.com/office/officeart/2005/8/layout/bProcess3"/>
    <dgm:cxn modelId="{C3026978-2B06-4BE3-888D-A81264667C8E}" type="presParOf" srcId="{E6D095FE-68FA-4532-8713-6ADE37B1FCEF}" destId="{48856367-50FE-475F-A229-609E37CD9EB1}" srcOrd="6" destOrd="0" presId="urn:microsoft.com/office/officeart/2005/8/layout/bProcess3"/>
    <dgm:cxn modelId="{C76619E4-8C9F-4EBB-A0B2-777CD697CD5B}" type="presParOf" srcId="{E6D095FE-68FA-4532-8713-6ADE37B1FCEF}" destId="{CCD40688-8E76-479A-B000-37F8398B8158}" srcOrd="7" destOrd="0" presId="urn:microsoft.com/office/officeart/2005/8/layout/bProcess3"/>
    <dgm:cxn modelId="{3B1EAA58-8C9D-4179-96EF-2B7561E131BF}" type="presParOf" srcId="{CCD40688-8E76-479A-B000-37F8398B8158}" destId="{AAC2D66B-B7FF-4590-B968-1E2032ABD537}" srcOrd="0" destOrd="0" presId="urn:microsoft.com/office/officeart/2005/8/layout/bProcess3"/>
    <dgm:cxn modelId="{7B7059D9-850E-4E15-94A3-34072E232998}" type="presParOf" srcId="{E6D095FE-68FA-4532-8713-6ADE37B1FCEF}" destId="{C95BC6EB-B365-4F37-B650-5A92BF0AF88E}" srcOrd="8"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F923D8-53D0-43EC-8CE5-21163F6048FD}">
      <dsp:nvSpPr>
        <dsp:cNvPr id="0" name=""/>
        <dsp:cNvSpPr/>
      </dsp:nvSpPr>
      <dsp:spPr>
        <a:xfrm>
          <a:off x="3156435" y="1545377"/>
          <a:ext cx="432775" cy="190030"/>
        </a:xfrm>
        <a:custGeom>
          <a:avLst/>
          <a:gdLst/>
          <a:ahLst/>
          <a:cxnLst/>
          <a:rect l="0" t="0" r="0" b="0"/>
          <a:pathLst>
            <a:path>
              <a:moveTo>
                <a:pt x="0" y="0"/>
              </a:moveTo>
              <a:lnTo>
                <a:pt x="233487" y="0"/>
              </a:lnTo>
              <a:lnTo>
                <a:pt x="233487" y="190030"/>
              </a:lnTo>
              <a:lnTo>
                <a:pt x="432775" y="19003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VU" sz="500" kern="1200"/>
        </a:p>
      </dsp:txBody>
      <dsp:txXfrm>
        <a:off x="3360302" y="1636948"/>
        <a:ext cx="25041" cy="6887"/>
      </dsp:txXfrm>
    </dsp:sp>
    <dsp:sp modelId="{76FCAFF7-01FE-40C1-91B7-B33B3922B327}">
      <dsp:nvSpPr>
        <dsp:cNvPr id="0" name=""/>
        <dsp:cNvSpPr/>
      </dsp:nvSpPr>
      <dsp:spPr>
        <a:xfrm>
          <a:off x="210399" y="563053"/>
          <a:ext cx="2947836" cy="196464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IN" sz="2000" b="1" kern="1200" dirty="0"/>
            <a:t>Data Collection:</a:t>
          </a:r>
        </a:p>
        <a:p>
          <a:pPr marL="0" lvl="0" indent="0" algn="l" defTabSz="889000">
            <a:lnSpc>
              <a:spcPct val="90000"/>
            </a:lnSpc>
            <a:spcBef>
              <a:spcPct val="0"/>
            </a:spcBef>
            <a:spcAft>
              <a:spcPct val="35000"/>
            </a:spcAft>
            <a:buNone/>
          </a:pPr>
          <a:r>
            <a:rPr lang="en-US" sz="1400" kern="1200" dirty="0"/>
            <a:t>Load the dataset (medical_costs.csv) and review file details and structure.</a:t>
          </a:r>
        </a:p>
        <a:p>
          <a:pPr marL="0" lvl="0" indent="0" algn="l" defTabSz="889000">
            <a:lnSpc>
              <a:spcPct val="90000"/>
            </a:lnSpc>
            <a:spcBef>
              <a:spcPct val="0"/>
            </a:spcBef>
            <a:spcAft>
              <a:spcPct val="35000"/>
            </a:spcAft>
            <a:buNone/>
          </a:pPr>
          <a:r>
            <a:rPr lang="en-US" sz="1400" kern="1200" dirty="0"/>
            <a:t>Use libraries like pandas, </a:t>
          </a:r>
          <a:r>
            <a:rPr lang="en-US" sz="1400" kern="1200" dirty="0" err="1"/>
            <a:t>numpy</a:t>
          </a:r>
          <a:r>
            <a:rPr lang="en-US" sz="1400" kern="1200" dirty="0"/>
            <a:t>, and matplotlib for initial data handling.</a:t>
          </a:r>
          <a:endParaRPr lang="en-US" sz="1400" b="1" kern="1200" dirty="0">
            <a:latin typeface="Times New Roman" panose="02020603050405020304" pitchFamily="18" charset="0"/>
            <a:cs typeface="Times New Roman" panose="02020603050405020304" pitchFamily="18" charset="0"/>
          </a:endParaRPr>
        </a:p>
      </dsp:txBody>
      <dsp:txXfrm>
        <a:off x="210399" y="563053"/>
        <a:ext cx="2947836" cy="1964648"/>
      </dsp:txXfrm>
    </dsp:sp>
    <dsp:sp modelId="{9FC7BD28-766D-4111-9523-34C4ED1EA2C6}">
      <dsp:nvSpPr>
        <dsp:cNvPr id="0" name=""/>
        <dsp:cNvSpPr/>
      </dsp:nvSpPr>
      <dsp:spPr>
        <a:xfrm>
          <a:off x="1472702" y="3469014"/>
          <a:ext cx="4837866" cy="1056597"/>
        </a:xfrm>
        <a:custGeom>
          <a:avLst/>
          <a:gdLst/>
          <a:ahLst/>
          <a:cxnLst/>
          <a:rect l="0" t="0" r="0" b="0"/>
          <a:pathLst>
            <a:path>
              <a:moveTo>
                <a:pt x="4837866" y="0"/>
              </a:moveTo>
              <a:lnTo>
                <a:pt x="4837866" y="545398"/>
              </a:lnTo>
              <a:lnTo>
                <a:pt x="0" y="545398"/>
              </a:lnTo>
              <a:lnTo>
                <a:pt x="0" y="1056597"/>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VU" sz="500" kern="1200"/>
        </a:p>
      </dsp:txBody>
      <dsp:txXfrm>
        <a:off x="3767672" y="3993869"/>
        <a:ext cx="247926" cy="6887"/>
      </dsp:txXfrm>
    </dsp:sp>
    <dsp:sp modelId="{72BE1CE5-13F8-4BDD-BE1A-359852358EB2}">
      <dsp:nvSpPr>
        <dsp:cNvPr id="0" name=""/>
        <dsp:cNvSpPr/>
      </dsp:nvSpPr>
      <dsp:spPr>
        <a:xfrm>
          <a:off x="3621611" y="0"/>
          <a:ext cx="5377912" cy="347081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IN" sz="2000" b="1" kern="1200" dirty="0"/>
            <a:t>Data Preprocessing:</a:t>
          </a:r>
        </a:p>
        <a:p>
          <a:pPr marL="0" lvl="0" indent="0" algn="l" defTabSz="889000">
            <a:lnSpc>
              <a:spcPct val="90000"/>
            </a:lnSpc>
            <a:spcBef>
              <a:spcPct val="0"/>
            </a:spcBef>
            <a:spcAft>
              <a:spcPct val="35000"/>
            </a:spcAft>
            <a:buNone/>
          </a:pPr>
          <a:r>
            <a:rPr lang="en-IN" sz="1400" b="1" kern="1200" dirty="0"/>
            <a:t>Column Cleaning and Encoding</a:t>
          </a:r>
          <a:r>
            <a:rPr lang="en-IN" sz="1600" b="1" kern="1200" dirty="0"/>
            <a:t>:</a:t>
          </a:r>
          <a:r>
            <a:rPr lang="en-US" sz="1400" kern="1200" dirty="0"/>
            <a:t>Convert categorical features like sex and smoker to binary (1 for female/smoker, 0 for male/non-smoker).Use one-hot encoding for the region column.</a:t>
          </a:r>
        </a:p>
        <a:p>
          <a:pPr marL="0" lvl="0" indent="0" algn="l" defTabSz="889000">
            <a:lnSpc>
              <a:spcPct val="90000"/>
            </a:lnSpc>
            <a:spcBef>
              <a:spcPct val="0"/>
            </a:spcBef>
            <a:spcAft>
              <a:spcPct val="35000"/>
            </a:spcAft>
            <a:buNone/>
          </a:pPr>
          <a:r>
            <a:rPr lang="en-IN" sz="1400" b="1" kern="1200" dirty="0"/>
            <a:t>Outlier Handling</a:t>
          </a:r>
          <a:r>
            <a:rPr lang="en-IN" sz="1600" b="1" kern="1200" dirty="0"/>
            <a:t>:</a:t>
          </a:r>
          <a:r>
            <a:rPr lang="en-US" sz="1400" kern="1200" dirty="0"/>
            <a:t>Define functions to detect and remove outliers for specific columns based on the Interquartile Range (IQR).</a:t>
          </a:r>
        </a:p>
        <a:p>
          <a:pPr marL="0" lvl="0" indent="0" algn="l" defTabSz="889000">
            <a:lnSpc>
              <a:spcPct val="90000"/>
            </a:lnSpc>
            <a:spcBef>
              <a:spcPct val="0"/>
            </a:spcBef>
            <a:spcAft>
              <a:spcPct val="35000"/>
            </a:spcAft>
            <a:buNone/>
          </a:pPr>
          <a:r>
            <a:rPr lang="en-IN" sz="1400" b="1" kern="1200" dirty="0"/>
            <a:t>Correlation Analysis</a:t>
          </a:r>
          <a:r>
            <a:rPr lang="en-IN" sz="1600" b="1" kern="1200" dirty="0"/>
            <a:t>:</a:t>
          </a:r>
          <a:r>
            <a:rPr lang="en-US" sz="1400" kern="1200" dirty="0"/>
            <a:t>Display correlation matrix for understanding feature relationships.</a:t>
          </a:r>
        </a:p>
        <a:p>
          <a:pPr marL="0" lvl="0" indent="0" algn="l" defTabSz="889000">
            <a:lnSpc>
              <a:spcPct val="90000"/>
            </a:lnSpc>
            <a:spcBef>
              <a:spcPct val="0"/>
            </a:spcBef>
            <a:spcAft>
              <a:spcPct val="35000"/>
            </a:spcAft>
            <a:buNone/>
          </a:pPr>
          <a:r>
            <a:rPr lang="en-IN" sz="1400" b="1" kern="1200" dirty="0"/>
            <a:t>Standardization:</a:t>
          </a:r>
          <a:r>
            <a:rPr lang="en-US" sz="1400" kern="1200" dirty="0"/>
            <a:t>Use </a:t>
          </a:r>
          <a:r>
            <a:rPr lang="en-US" sz="1400" kern="1200" dirty="0" err="1"/>
            <a:t>StandardScaler</a:t>
          </a:r>
          <a:r>
            <a:rPr lang="en-US" sz="1400" kern="1200" dirty="0"/>
            <a:t> to scale continuous columns (age, </a:t>
          </a:r>
          <a:r>
            <a:rPr lang="en-US" sz="1400" kern="1200" dirty="0" err="1"/>
            <a:t>bmi</a:t>
          </a:r>
          <a:r>
            <a:rPr lang="en-US" sz="1400" kern="1200" dirty="0"/>
            <a:t>, children) for clustering and model training.</a:t>
          </a:r>
          <a:endParaRPr lang="en-VU" sz="1400" kern="1200" dirty="0">
            <a:latin typeface="Times New Roman" panose="02020603050405020304" pitchFamily="18" charset="0"/>
            <a:cs typeface="Times New Roman" panose="02020603050405020304" pitchFamily="18" charset="0"/>
          </a:endParaRPr>
        </a:p>
      </dsp:txBody>
      <dsp:txXfrm>
        <a:off x="3621611" y="0"/>
        <a:ext cx="5377912" cy="3470814"/>
      </dsp:txXfrm>
    </dsp:sp>
    <dsp:sp modelId="{AFEED3E7-3243-4606-8AC0-F547802AA01C}">
      <dsp:nvSpPr>
        <dsp:cNvPr id="0" name=""/>
        <dsp:cNvSpPr/>
      </dsp:nvSpPr>
      <dsp:spPr>
        <a:xfrm>
          <a:off x="2719803" y="5184408"/>
          <a:ext cx="657433" cy="91440"/>
        </a:xfrm>
        <a:custGeom>
          <a:avLst/>
          <a:gdLst/>
          <a:ahLst/>
          <a:cxnLst/>
          <a:rect l="0" t="0" r="0" b="0"/>
          <a:pathLst>
            <a:path>
              <a:moveTo>
                <a:pt x="0" y="45720"/>
              </a:moveTo>
              <a:lnTo>
                <a:pt x="657433"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VU" sz="500" kern="1200"/>
        </a:p>
      </dsp:txBody>
      <dsp:txXfrm>
        <a:off x="3031319" y="5226684"/>
        <a:ext cx="34401" cy="6887"/>
      </dsp:txXfrm>
    </dsp:sp>
    <dsp:sp modelId="{D10A2B32-B69F-44FE-86E8-3DF388806046}">
      <dsp:nvSpPr>
        <dsp:cNvPr id="0" name=""/>
        <dsp:cNvSpPr/>
      </dsp:nvSpPr>
      <dsp:spPr>
        <a:xfrm>
          <a:off x="223800" y="4558011"/>
          <a:ext cx="2497802" cy="13442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  </a:t>
          </a:r>
          <a:r>
            <a:rPr lang="en-US" sz="2000" b="1" kern="1200" dirty="0">
              <a:latin typeface="Times New Roman" panose="02020603050405020304" pitchFamily="18" charset="0"/>
              <a:cs typeface="Times New Roman" panose="02020603050405020304" pitchFamily="18" charset="0"/>
            </a:rPr>
            <a:t>Model Selection</a:t>
          </a:r>
          <a:br>
            <a:rPr lang="en-US" sz="2000" kern="1200" dirty="0">
              <a:latin typeface="Times New Roman" panose="02020603050405020304" pitchFamily="18" charset="0"/>
              <a:cs typeface="Times New Roman" panose="02020603050405020304" pitchFamily="18" charset="0"/>
            </a:rPr>
          </a:br>
          <a:r>
            <a:rPr lang="en-US" sz="1200" kern="1200" dirty="0">
              <a:latin typeface="Times New Roman" panose="02020603050405020304" pitchFamily="18" charset="0"/>
              <a:cs typeface="Times New Roman" panose="02020603050405020304" pitchFamily="18" charset="0"/>
            </a:rPr>
            <a:t>1)Linear Regression</a:t>
          </a:r>
          <a:endParaRPr lang="en-IN" sz="1200" b="0" i="0" kern="1200" baseline="30000" dirty="0"/>
        </a:p>
        <a:p>
          <a:pPr marL="0" lvl="0" indent="0" algn="l" defTabSz="889000">
            <a:lnSpc>
              <a:spcPct val="90000"/>
            </a:lnSpc>
            <a:spcBef>
              <a:spcPct val="0"/>
            </a:spcBef>
            <a:spcAft>
              <a:spcPct val="35000"/>
            </a:spcAft>
            <a:buNone/>
          </a:pPr>
          <a:r>
            <a:rPr lang="en-US" sz="1200" kern="1200" dirty="0">
              <a:latin typeface="Times New Roman" panose="02020603050405020304" pitchFamily="18" charset="0"/>
              <a:cs typeface="Times New Roman" panose="02020603050405020304" pitchFamily="18" charset="0"/>
            </a:rPr>
            <a:t>2)Decision Tree</a:t>
          </a:r>
        </a:p>
        <a:p>
          <a:pPr marL="0" lvl="0" indent="0" algn="l" defTabSz="889000">
            <a:lnSpc>
              <a:spcPct val="90000"/>
            </a:lnSpc>
            <a:spcBef>
              <a:spcPct val="0"/>
            </a:spcBef>
            <a:spcAft>
              <a:spcPct val="35000"/>
            </a:spcAft>
            <a:buNone/>
          </a:pPr>
          <a:r>
            <a:rPr lang="en-US" sz="1200" kern="1200" dirty="0">
              <a:latin typeface="Times New Roman" panose="02020603050405020304" pitchFamily="18" charset="0"/>
              <a:cs typeface="Times New Roman" panose="02020603050405020304" pitchFamily="18" charset="0"/>
            </a:rPr>
            <a:t>3)Random Forest</a:t>
          </a:r>
        </a:p>
        <a:p>
          <a:pPr marL="0" lvl="0" indent="0" algn="l" defTabSz="889000">
            <a:lnSpc>
              <a:spcPct val="90000"/>
            </a:lnSpc>
            <a:spcBef>
              <a:spcPct val="0"/>
            </a:spcBef>
            <a:spcAft>
              <a:spcPct val="35000"/>
            </a:spcAft>
            <a:buNone/>
          </a:pPr>
          <a:r>
            <a:rPr lang="en-US" sz="1200" kern="1200" dirty="0">
              <a:latin typeface="Times New Roman" panose="02020603050405020304" pitchFamily="18" charset="0"/>
              <a:cs typeface="Times New Roman" panose="02020603050405020304" pitchFamily="18" charset="0"/>
            </a:rPr>
            <a:t>4)Gradient </a:t>
          </a:r>
          <a:r>
            <a:rPr lang="en-US" sz="1200" kern="1200" dirty="0" err="1">
              <a:latin typeface="Times New Roman" panose="02020603050405020304" pitchFamily="18" charset="0"/>
              <a:cs typeface="Times New Roman" panose="02020603050405020304" pitchFamily="18" charset="0"/>
            </a:rPr>
            <a:t>Bossting</a:t>
          </a:r>
          <a:endParaRPr lang="en-US" sz="1200" kern="1200" dirty="0">
            <a:latin typeface="Times New Roman" panose="02020603050405020304" pitchFamily="18" charset="0"/>
            <a:cs typeface="Times New Roman" panose="02020603050405020304" pitchFamily="18" charset="0"/>
          </a:endParaRPr>
        </a:p>
      </dsp:txBody>
      <dsp:txXfrm>
        <a:off x="223800" y="4558011"/>
        <a:ext cx="2497802" cy="1344232"/>
      </dsp:txXfrm>
    </dsp:sp>
    <dsp:sp modelId="{CCD40688-8E76-479A-B000-37F8398B8158}">
      <dsp:nvSpPr>
        <dsp:cNvPr id="0" name=""/>
        <dsp:cNvSpPr/>
      </dsp:nvSpPr>
      <dsp:spPr>
        <a:xfrm>
          <a:off x="6942327" y="5184408"/>
          <a:ext cx="657433" cy="91440"/>
        </a:xfrm>
        <a:custGeom>
          <a:avLst/>
          <a:gdLst/>
          <a:ahLst/>
          <a:cxnLst/>
          <a:rect l="0" t="0" r="0" b="0"/>
          <a:pathLst>
            <a:path>
              <a:moveTo>
                <a:pt x="0" y="45720"/>
              </a:moveTo>
              <a:lnTo>
                <a:pt x="657433"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VU" sz="500" kern="1200"/>
        </a:p>
      </dsp:txBody>
      <dsp:txXfrm>
        <a:off x="7253843" y="5226684"/>
        <a:ext cx="34401" cy="6887"/>
      </dsp:txXfrm>
    </dsp:sp>
    <dsp:sp modelId="{48856367-50FE-475F-A229-609E37CD9EB1}">
      <dsp:nvSpPr>
        <dsp:cNvPr id="0" name=""/>
        <dsp:cNvSpPr/>
      </dsp:nvSpPr>
      <dsp:spPr>
        <a:xfrm>
          <a:off x="3409637" y="4266748"/>
          <a:ext cx="3534490" cy="19267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IN" sz="2000" b="1" kern="1200" dirty="0"/>
            <a:t>Model Training</a:t>
          </a:r>
        </a:p>
        <a:p>
          <a:pPr marL="0" lvl="0" indent="0" algn="l" defTabSz="889000">
            <a:lnSpc>
              <a:spcPct val="90000"/>
            </a:lnSpc>
            <a:spcBef>
              <a:spcPct val="0"/>
            </a:spcBef>
            <a:spcAft>
              <a:spcPct val="35000"/>
            </a:spcAft>
            <a:buNone/>
          </a:pPr>
          <a:r>
            <a:rPr lang="en-IN" sz="1400" b="1" kern="1200" dirty="0"/>
            <a:t>Data Splitting:</a:t>
          </a:r>
          <a:r>
            <a:rPr lang="en-US" sz="1200" kern="1200" dirty="0"/>
            <a:t>Split data into training and testing sets (80:20 split).</a:t>
          </a:r>
        </a:p>
        <a:p>
          <a:pPr marL="0" lvl="0" indent="0" algn="l" defTabSz="889000">
            <a:lnSpc>
              <a:spcPct val="90000"/>
            </a:lnSpc>
            <a:spcBef>
              <a:spcPct val="0"/>
            </a:spcBef>
            <a:spcAft>
              <a:spcPct val="35000"/>
            </a:spcAft>
            <a:buNone/>
          </a:pPr>
          <a:r>
            <a:rPr lang="en-IN" sz="1400" b="1" kern="1200" dirty="0"/>
            <a:t>Scaling:</a:t>
          </a:r>
          <a:r>
            <a:rPr lang="en-US" sz="1200" kern="1200" dirty="0"/>
            <a:t>Scale the continuous features in the training and testing sets separately.</a:t>
          </a:r>
        </a:p>
        <a:p>
          <a:pPr marL="0" lvl="0" indent="0" algn="l" defTabSz="889000">
            <a:lnSpc>
              <a:spcPct val="90000"/>
            </a:lnSpc>
            <a:spcBef>
              <a:spcPct val="0"/>
            </a:spcBef>
            <a:spcAft>
              <a:spcPct val="35000"/>
            </a:spcAft>
            <a:buNone/>
          </a:pPr>
          <a:r>
            <a:rPr lang="en-IN" sz="1400" b="1" kern="1200" dirty="0"/>
            <a:t>Ridge Regression:</a:t>
          </a:r>
          <a:r>
            <a:rPr lang="en-US" sz="1200" kern="1200" dirty="0"/>
            <a:t>Train a Ridge Regression model on the standardized data.</a:t>
          </a:r>
          <a:endParaRPr lang="en-VU" sz="1200" b="1" kern="1200" dirty="0">
            <a:latin typeface="Times New Roman" panose="02020603050405020304" pitchFamily="18" charset="0"/>
            <a:cs typeface="Times New Roman" panose="02020603050405020304" pitchFamily="18" charset="0"/>
          </a:endParaRPr>
        </a:p>
      </dsp:txBody>
      <dsp:txXfrm>
        <a:off x="3409637" y="4266748"/>
        <a:ext cx="3534490" cy="1926758"/>
      </dsp:txXfrm>
    </dsp:sp>
    <dsp:sp modelId="{C95BC6EB-B365-4F37-B650-5A92BF0AF88E}">
      <dsp:nvSpPr>
        <dsp:cNvPr id="0" name=""/>
        <dsp:cNvSpPr/>
      </dsp:nvSpPr>
      <dsp:spPr>
        <a:xfrm>
          <a:off x="7632161" y="4165446"/>
          <a:ext cx="3892088" cy="21293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IN" sz="2000" b="1" kern="1200" dirty="0"/>
            <a:t>Model Evaluation</a:t>
          </a:r>
        </a:p>
        <a:p>
          <a:pPr marL="0" lvl="0" indent="0" algn="ctr" defTabSz="889000">
            <a:lnSpc>
              <a:spcPct val="90000"/>
            </a:lnSpc>
            <a:spcBef>
              <a:spcPct val="0"/>
            </a:spcBef>
            <a:spcAft>
              <a:spcPct val="35000"/>
            </a:spcAft>
            <a:buNone/>
          </a:pPr>
          <a:r>
            <a:rPr lang="en-IN" sz="1400" b="1" kern="1200" dirty="0"/>
            <a:t>Prediction and Performance Metrics:</a:t>
          </a:r>
        </a:p>
        <a:p>
          <a:pPr marL="0" lvl="0" indent="0" algn="ctr" defTabSz="889000">
            <a:lnSpc>
              <a:spcPct val="90000"/>
            </a:lnSpc>
            <a:spcBef>
              <a:spcPct val="0"/>
            </a:spcBef>
            <a:spcAft>
              <a:spcPct val="35000"/>
            </a:spcAft>
            <a:buNone/>
          </a:pPr>
          <a:r>
            <a:rPr lang="en-US" sz="1200" kern="1200" dirty="0"/>
            <a:t>Generate predictions on the test data.</a:t>
          </a:r>
        </a:p>
        <a:p>
          <a:pPr marL="0" lvl="0" indent="0" algn="ctr" defTabSz="889000">
            <a:lnSpc>
              <a:spcPct val="90000"/>
            </a:lnSpc>
            <a:spcBef>
              <a:spcPct val="0"/>
            </a:spcBef>
            <a:spcAft>
              <a:spcPct val="35000"/>
            </a:spcAft>
            <a:buNone/>
          </a:pPr>
          <a:r>
            <a:rPr lang="en-US" sz="1400" b="1" kern="1200" dirty="0"/>
            <a:t>Calculate metrics: </a:t>
          </a:r>
          <a:r>
            <a:rPr lang="en-US" sz="1200" kern="1200" dirty="0"/>
            <a:t>R² Score, Mean Squared Error (MSE), and Mean Absolute Error (MAE).</a:t>
          </a:r>
        </a:p>
        <a:p>
          <a:pPr marL="0" lvl="0" indent="0" algn="ctr" defTabSz="889000">
            <a:lnSpc>
              <a:spcPct val="90000"/>
            </a:lnSpc>
            <a:spcBef>
              <a:spcPct val="0"/>
            </a:spcBef>
            <a:spcAft>
              <a:spcPct val="35000"/>
            </a:spcAft>
            <a:buNone/>
          </a:pPr>
          <a:r>
            <a:rPr lang="en-IN" sz="1400" b="1" kern="1200" dirty="0"/>
            <a:t>Cross-Validation:</a:t>
          </a:r>
          <a:r>
            <a:rPr lang="en-US" sz="1200" kern="1200" dirty="0"/>
            <a:t>Perform 10-fold cross-validation to evaluate model stability.</a:t>
          </a:r>
          <a:endParaRPr lang="en-VU" sz="1200" b="1" kern="1200" dirty="0">
            <a:latin typeface="Times New Roman" panose="02020603050405020304" pitchFamily="18" charset="0"/>
            <a:cs typeface="Times New Roman" panose="02020603050405020304" pitchFamily="18" charset="0"/>
          </a:endParaRPr>
        </a:p>
      </dsp:txBody>
      <dsp:txXfrm>
        <a:off x="7632161" y="4165446"/>
        <a:ext cx="3892088" cy="2129363"/>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B090892-9C62-4FE5-9F2C-CA699D4D8EE1}" type="datetimeFigureOut">
              <a:rPr lang="en-IN" smtClean="0"/>
              <a:t>09-11-2024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3408860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090892-9C62-4FE5-9F2C-CA699D4D8EE1}" type="datetimeFigureOut">
              <a:rPr lang="en-IN" smtClean="0"/>
              <a:t>09-11-2024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492729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090892-9C62-4FE5-9F2C-CA699D4D8EE1}" type="datetimeFigureOut">
              <a:rPr lang="en-IN" smtClean="0"/>
              <a:t>09-11-2024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1929378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090892-9C62-4FE5-9F2C-CA699D4D8EE1}" type="datetimeFigureOut">
              <a:rPr lang="en-IN" smtClean="0"/>
              <a:t>09-11-2024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1591012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090892-9C62-4FE5-9F2C-CA699D4D8EE1}" type="datetimeFigureOut">
              <a:rPr lang="en-IN" smtClean="0"/>
              <a:t>09-11-2024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1670828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B090892-9C62-4FE5-9F2C-CA699D4D8EE1}" type="datetimeFigureOut">
              <a:rPr lang="en-IN" smtClean="0"/>
              <a:t>09-11-2024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40013433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090892-9C62-4FE5-9F2C-CA699D4D8EE1}" type="datetimeFigureOut">
              <a:rPr lang="en-IN" smtClean="0"/>
              <a:t>09-11-2024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2024265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090892-9C62-4FE5-9F2C-CA699D4D8EE1}" type="datetimeFigureOut">
              <a:rPr lang="en-IN" smtClean="0"/>
              <a:t>09-11-2024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1079009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090892-9C62-4FE5-9F2C-CA699D4D8EE1}" type="datetimeFigureOut">
              <a:rPr lang="en-IN" smtClean="0"/>
              <a:t>09-11-2024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3826175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B090892-9C62-4FE5-9F2C-CA699D4D8EE1}" type="datetimeFigureOut">
              <a:rPr lang="en-IN" smtClean="0"/>
              <a:t>09-11-2024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26016677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B090892-9C62-4FE5-9F2C-CA699D4D8EE1}" type="datetimeFigureOut">
              <a:rPr lang="en-IN" smtClean="0"/>
              <a:t>09-11-2024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6C28AF-5CD2-4386-82FF-6F6865938730}" type="slidenum">
              <a:rPr lang="en-IN" smtClean="0"/>
              <a:t>‹#›</a:t>
            </a:fld>
            <a:endParaRPr lang="en-IN"/>
          </a:p>
        </p:txBody>
      </p:sp>
    </p:spTree>
    <p:extLst>
      <p:ext uri="{BB962C8B-B14F-4D97-AF65-F5344CB8AC3E}">
        <p14:creationId xmlns:p14="http://schemas.microsoft.com/office/powerpoint/2010/main" val="673025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090892-9C62-4FE5-9F2C-CA699D4D8EE1}" type="datetimeFigureOut">
              <a:rPr lang="en-IN" smtClean="0"/>
              <a:t>09-11-2024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6C28AF-5CD2-4386-82FF-6F6865938730}" type="slidenum">
              <a:rPr lang="en-IN" smtClean="0"/>
              <a:t>‹#›</a:t>
            </a:fld>
            <a:endParaRPr lang="en-IN"/>
          </a:p>
        </p:txBody>
      </p:sp>
    </p:spTree>
    <p:extLst>
      <p:ext uri="{BB962C8B-B14F-4D97-AF65-F5344CB8AC3E}">
        <p14:creationId xmlns:p14="http://schemas.microsoft.com/office/powerpoint/2010/main" val="329196454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526DD85-396F-4BA1-B6D4-FA96616D6726}"/>
              </a:ext>
            </a:extLst>
          </p:cNvPr>
          <p:cNvSpPr/>
          <p:nvPr/>
        </p:nvSpPr>
        <p:spPr>
          <a:xfrm>
            <a:off x="138952" y="127531"/>
            <a:ext cx="11914094" cy="6576044"/>
          </a:xfrm>
          <a:prstGeom prst="rect">
            <a:avLst/>
          </a:prstGeom>
          <a:solidFill>
            <a:schemeClr val="bg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7" name="TextBox 6">
            <a:extLst>
              <a:ext uri="{FF2B5EF4-FFF2-40B4-BE49-F238E27FC236}">
                <a16:creationId xmlns:a16="http://schemas.microsoft.com/office/drawing/2014/main" id="{DB1928A9-A12B-4694-B832-FB3DFD0E6902}"/>
              </a:ext>
            </a:extLst>
          </p:cNvPr>
          <p:cNvSpPr txBox="1"/>
          <p:nvPr/>
        </p:nvSpPr>
        <p:spPr>
          <a:xfrm>
            <a:off x="941294" y="609599"/>
            <a:ext cx="10551459" cy="6309420"/>
          </a:xfrm>
          <a:prstGeom prst="rect">
            <a:avLst/>
          </a:prstGeom>
          <a:noFill/>
        </p:spPr>
        <p:txBody>
          <a:bodyPr wrap="square" rtlCol="0">
            <a:spAutoFit/>
          </a:bodyPr>
          <a:lstStyle/>
          <a:p>
            <a:pPr algn="ctr"/>
            <a:r>
              <a:rPr lang="en-IN" sz="3600" dirty="0"/>
              <a:t>Project Assessment – 1</a:t>
            </a:r>
          </a:p>
          <a:p>
            <a:pPr algn="ctr"/>
            <a:r>
              <a:rPr lang="en-IN" sz="1600" dirty="0"/>
              <a:t>Medical Cost Ridge Regression</a:t>
            </a:r>
          </a:p>
          <a:p>
            <a:pPr algn="ctr"/>
            <a:endParaRPr lang="en-IN" sz="2200" dirty="0"/>
          </a:p>
          <a:p>
            <a:pPr algn="ctr"/>
            <a:r>
              <a:rPr lang="en-IN" sz="2000" b="1" i="1" u="sng" dirty="0"/>
              <a:t>Presented by</a:t>
            </a:r>
          </a:p>
          <a:p>
            <a:pPr algn="ctr"/>
            <a:r>
              <a:rPr lang="en-IN" sz="2000" dirty="0"/>
              <a:t>T UDAY KIRAN – AV.EN.U4CSE22245</a:t>
            </a:r>
          </a:p>
          <a:p>
            <a:pPr algn="ctr"/>
            <a:r>
              <a:rPr lang="en-IN" sz="2000" dirty="0"/>
              <a:t>V GNYANA SAI AKSHAY – AV.EN.U4CSE22247</a:t>
            </a:r>
          </a:p>
          <a:p>
            <a:pPr algn="ctr"/>
            <a:endParaRPr lang="en-IN" sz="2200" u="sng" dirty="0"/>
          </a:p>
          <a:p>
            <a:pPr algn="ctr"/>
            <a:r>
              <a:rPr lang="en-IN" sz="2000" b="1" i="1" u="sng" dirty="0"/>
              <a:t>Under the Supervision of </a:t>
            </a:r>
          </a:p>
          <a:p>
            <a:pPr algn="ctr"/>
            <a:r>
              <a:rPr lang="en-IN" sz="2000" dirty="0"/>
              <a:t>Mr. Dontha MadhuSudhana Rao (Asst. Prof)</a:t>
            </a:r>
            <a:endParaRPr lang="en-IN" sz="2200" dirty="0"/>
          </a:p>
          <a:p>
            <a:pPr algn="ctr"/>
            <a:endParaRPr lang="en-IN" sz="2200" dirty="0"/>
          </a:p>
          <a:p>
            <a:pPr algn="ctr"/>
            <a:endParaRPr lang="en-IN" sz="2200" dirty="0"/>
          </a:p>
          <a:p>
            <a:pPr algn="ctr"/>
            <a:endParaRPr lang="en-IN" sz="2200" dirty="0"/>
          </a:p>
          <a:p>
            <a:pPr algn="ctr"/>
            <a:endParaRPr lang="en-IN" sz="2200" dirty="0"/>
          </a:p>
          <a:p>
            <a:pPr algn="ctr"/>
            <a:endParaRPr lang="en-IN" sz="2200" dirty="0"/>
          </a:p>
          <a:p>
            <a:pPr algn="ctr"/>
            <a:r>
              <a:rPr lang="en-IN" sz="2200" dirty="0"/>
              <a:t>Department of Computer Science</a:t>
            </a:r>
          </a:p>
          <a:p>
            <a:pPr algn="ctr"/>
            <a:r>
              <a:rPr lang="en-IN" sz="2200" dirty="0"/>
              <a:t>Amrita Vishwa Vidyapeetham, Amaravati</a:t>
            </a:r>
          </a:p>
          <a:p>
            <a:pPr algn="ctr"/>
            <a:endParaRPr lang="en-IN" sz="2200" dirty="0"/>
          </a:p>
          <a:p>
            <a:pPr algn="ctr"/>
            <a:endParaRPr lang="en-IN" sz="2200" dirty="0"/>
          </a:p>
        </p:txBody>
      </p:sp>
      <p:pic>
        <p:nvPicPr>
          <p:cNvPr id="14" name="object 14">
            <a:extLst>
              <a:ext uri="{FF2B5EF4-FFF2-40B4-BE49-F238E27FC236}">
                <a16:creationId xmlns:a16="http://schemas.microsoft.com/office/drawing/2014/main" id="{B8A1C3A2-F565-43AC-A72C-977BD236E713}"/>
              </a:ext>
            </a:extLst>
          </p:cNvPr>
          <p:cNvPicPr/>
          <p:nvPr/>
        </p:nvPicPr>
        <p:blipFill>
          <a:blip r:embed="rId2" cstate="print"/>
          <a:stretch>
            <a:fillRect/>
          </a:stretch>
        </p:blipFill>
        <p:spPr>
          <a:xfrm>
            <a:off x="4467850" y="4276164"/>
            <a:ext cx="3256299" cy="925051"/>
          </a:xfrm>
          <a:prstGeom prst="rect">
            <a:avLst/>
          </a:prstGeom>
        </p:spPr>
      </p:pic>
    </p:spTree>
    <p:extLst>
      <p:ext uri="{BB962C8B-B14F-4D97-AF65-F5344CB8AC3E}">
        <p14:creationId xmlns:p14="http://schemas.microsoft.com/office/powerpoint/2010/main" val="2354310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8DB19AED-D689-A73D-A98E-06CBB23B2322}"/>
              </a:ext>
            </a:extLst>
          </p:cNvPr>
          <p:cNvSpPr>
            <a:spLocks noGrp="1"/>
          </p:cNvSpPr>
          <p:nvPr>
            <p:ph idx="1"/>
          </p:nvPr>
        </p:nvSpPr>
        <p:spPr>
          <a:xfrm>
            <a:off x="410547" y="299173"/>
            <a:ext cx="10515600" cy="429208"/>
          </a:xfrm>
        </p:spPr>
        <p:txBody>
          <a:bodyPr>
            <a:normAutofit/>
          </a:bodyPr>
          <a:lstStyle/>
          <a:p>
            <a:pPr marL="0" indent="0">
              <a:buNone/>
            </a:pPr>
            <a:r>
              <a:rPr lang="en-GB" sz="2400" b="1" dirty="0"/>
              <a:t>Methodology</a:t>
            </a:r>
          </a:p>
          <a:p>
            <a:pPr marL="0" indent="0">
              <a:buNone/>
            </a:pPr>
            <a:endParaRPr lang="en-GB" sz="1400" b="1" dirty="0"/>
          </a:p>
          <a:p>
            <a:pPr marL="0" indent="0">
              <a:buNone/>
            </a:pPr>
            <a:endParaRPr lang="en-GB" sz="1400" b="1" dirty="0"/>
          </a:p>
          <a:p>
            <a:pPr marL="0" indent="0">
              <a:buNone/>
            </a:pPr>
            <a:endParaRPr lang="en-GB" sz="1400" b="1" dirty="0"/>
          </a:p>
          <a:p>
            <a:pPr marL="0" indent="0">
              <a:buNone/>
            </a:pPr>
            <a:endParaRPr lang="en-GB" sz="1400" b="1" dirty="0"/>
          </a:p>
          <a:p>
            <a:pPr marL="0" indent="0">
              <a:buNone/>
            </a:pPr>
            <a:endParaRPr lang="en-GB" sz="1400" b="1" dirty="0"/>
          </a:p>
          <a:p>
            <a:pPr marL="0" indent="0">
              <a:buNone/>
            </a:pPr>
            <a:endParaRPr lang="en-GB" sz="1400" b="1" dirty="0"/>
          </a:p>
          <a:p>
            <a:pPr marL="0" indent="0">
              <a:buNone/>
            </a:pPr>
            <a:endParaRPr lang="en-GB" sz="1400" b="1" dirty="0"/>
          </a:p>
          <a:p>
            <a:pPr marL="0" indent="0">
              <a:buNone/>
            </a:pPr>
            <a:endParaRPr lang="en-GB" sz="1400" b="1" dirty="0"/>
          </a:p>
        </p:txBody>
      </p:sp>
      <p:sp>
        <p:nvSpPr>
          <p:cNvPr id="5" name="Rectangle 4">
            <a:extLst>
              <a:ext uri="{FF2B5EF4-FFF2-40B4-BE49-F238E27FC236}">
                <a16:creationId xmlns:a16="http://schemas.microsoft.com/office/drawing/2014/main" id="{260B8E9D-BBF4-5182-B2E8-01167B1273B2}"/>
              </a:ext>
            </a:extLst>
          </p:cNvPr>
          <p:cNvSpPr>
            <a:spLocks noChangeArrowheads="1"/>
          </p:cNvSpPr>
          <p:nvPr/>
        </p:nvSpPr>
        <p:spPr bwMode="auto">
          <a:xfrm>
            <a:off x="410547" y="866640"/>
            <a:ext cx="11569959"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Font typeface="+mj-lt"/>
              <a:buAutoNum type="arabicPeriod"/>
            </a:pPr>
            <a:r>
              <a:rPr lang="en-US" sz="1600" b="1" dirty="0"/>
              <a:t>Data Preprocessing</a:t>
            </a:r>
            <a:endParaRPr lang="en-US" sz="1600" dirty="0"/>
          </a:p>
          <a:p>
            <a:pPr marL="742950" lvl="1" indent="-285750">
              <a:buFont typeface="+mj-lt"/>
              <a:buAutoNum type="arabicPeriod"/>
            </a:pPr>
            <a:r>
              <a:rPr lang="en-US" sz="1600" b="1" dirty="0"/>
              <a:t>Cleaning</a:t>
            </a:r>
            <a:r>
              <a:rPr lang="en-US" sz="1600" dirty="0"/>
              <a:t>: Removed non-essential columns and handled missing values with appropriate imputation (mean for numeric, mode for categorical).</a:t>
            </a:r>
          </a:p>
          <a:p>
            <a:pPr marL="742950" lvl="1" indent="-285750">
              <a:buFont typeface="+mj-lt"/>
              <a:buAutoNum type="arabicPeriod"/>
            </a:pPr>
            <a:r>
              <a:rPr lang="en-US" sz="1600" b="1" dirty="0"/>
              <a:t>Encoding</a:t>
            </a:r>
            <a:r>
              <a:rPr lang="en-US" sz="1600" dirty="0"/>
              <a:t>: Used One-Hot Encoding for categorical variables (e.g., region) and Binary Encoding for binary fields (e.g., smoker).</a:t>
            </a:r>
          </a:p>
          <a:p>
            <a:pPr marL="742950" lvl="1" indent="-285750">
              <a:buFont typeface="+mj-lt"/>
              <a:buAutoNum type="arabicPeriod"/>
            </a:pPr>
            <a:r>
              <a:rPr lang="en-US" sz="1600" b="1" dirty="0"/>
              <a:t>Scaling</a:t>
            </a:r>
            <a:r>
              <a:rPr lang="en-US" sz="1600" dirty="0"/>
              <a:t>: Standardized numerical features like age and BMI using </a:t>
            </a:r>
            <a:r>
              <a:rPr lang="en-US" sz="1600" dirty="0" err="1"/>
              <a:t>StandardScaler</a:t>
            </a:r>
            <a:r>
              <a:rPr lang="en-US" sz="1600" dirty="0"/>
              <a:t> for balanced input to models.</a:t>
            </a:r>
          </a:p>
          <a:p>
            <a:pPr marL="742950" lvl="1" indent="-285750">
              <a:buFont typeface="+mj-lt"/>
              <a:buAutoNum type="arabicPeriod"/>
            </a:pPr>
            <a:r>
              <a:rPr lang="en-US" sz="1600" b="1" dirty="0"/>
              <a:t>Feature Engineering</a:t>
            </a:r>
            <a:r>
              <a:rPr lang="en-US" sz="1600" dirty="0"/>
              <a:t>: Created new variables, like age and BMI categories, for enhanced predictive accuracy.</a:t>
            </a:r>
          </a:p>
          <a:p>
            <a:pPr>
              <a:buFont typeface="+mj-lt"/>
              <a:buAutoNum type="arabicPeriod"/>
            </a:pPr>
            <a:r>
              <a:rPr lang="en-US" sz="1600" b="1" dirty="0"/>
              <a:t>Exploratory Data Analysis (EDA)</a:t>
            </a:r>
            <a:endParaRPr lang="en-US" sz="1600" dirty="0"/>
          </a:p>
          <a:p>
            <a:pPr marL="742950" lvl="1" indent="-285750">
              <a:buFont typeface="+mj-lt"/>
              <a:buAutoNum type="arabicPeriod"/>
            </a:pPr>
            <a:r>
              <a:rPr lang="en-US" sz="1600" dirty="0"/>
              <a:t>Analyzed feature distributions to detect skewness and correlations with costs.</a:t>
            </a:r>
          </a:p>
          <a:p>
            <a:pPr marL="742950" lvl="1" indent="-285750">
              <a:buFont typeface="+mj-lt"/>
              <a:buAutoNum type="arabicPeriod"/>
            </a:pPr>
            <a:r>
              <a:rPr lang="en-US" sz="1600" dirty="0"/>
              <a:t>Visualized relationships to uncover patterns, focusing on key variables like smoker status and region.</a:t>
            </a:r>
          </a:p>
          <a:p>
            <a:pPr>
              <a:buFont typeface="+mj-lt"/>
              <a:buAutoNum type="arabicPeriod"/>
            </a:pPr>
            <a:r>
              <a:rPr lang="en-US" sz="1600" b="1" dirty="0"/>
              <a:t>Model Selection</a:t>
            </a:r>
            <a:endParaRPr lang="en-US" sz="1600" dirty="0"/>
          </a:p>
          <a:p>
            <a:pPr marL="742950" lvl="1" indent="-285750">
              <a:buFont typeface="+mj-lt"/>
              <a:buAutoNum type="arabicPeriod"/>
            </a:pPr>
            <a:r>
              <a:rPr lang="en-US" sz="1600" dirty="0"/>
              <a:t>Chose </a:t>
            </a:r>
            <a:r>
              <a:rPr lang="en-US" sz="1600" b="1" dirty="0"/>
              <a:t>regression models</a:t>
            </a:r>
            <a:r>
              <a:rPr lang="en-US" sz="1600" dirty="0"/>
              <a:t> (Linear, Ridge/Lasso, Decision Trees) to predict costs and </a:t>
            </a:r>
            <a:r>
              <a:rPr lang="en-US" sz="1600" b="1" dirty="0"/>
              <a:t>classification models</a:t>
            </a:r>
            <a:r>
              <a:rPr lang="en-US" sz="1600" dirty="0"/>
              <a:t> (Logistic, SVM, KNN) for categorizing costs.</a:t>
            </a:r>
          </a:p>
          <a:p>
            <a:pPr>
              <a:buFont typeface="+mj-lt"/>
              <a:buAutoNum type="arabicPeriod"/>
            </a:pPr>
            <a:r>
              <a:rPr lang="en-US" sz="1600" b="1" dirty="0"/>
              <a:t>Hyperparameter Tuning</a:t>
            </a:r>
            <a:endParaRPr lang="en-US" sz="1600" dirty="0"/>
          </a:p>
          <a:p>
            <a:pPr marL="742950" lvl="1" indent="-285750">
              <a:buFont typeface="+mj-lt"/>
              <a:buAutoNum type="arabicPeriod"/>
            </a:pPr>
            <a:r>
              <a:rPr lang="en-US" sz="1600" dirty="0"/>
              <a:t>Optimized model performance through Grid/Random Search and k-fold cross-validation.</a:t>
            </a:r>
          </a:p>
          <a:p>
            <a:pPr>
              <a:buFont typeface="+mj-lt"/>
              <a:buAutoNum type="arabicPeriod"/>
            </a:pPr>
            <a:r>
              <a:rPr lang="en-US" sz="1600" b="1" dirty="0"/>
              <a:t>Model Evaluation</a:t>
            </a:r>
            <a:endParaRPr lang="en-US" sz="1600" dirty="0"/>
          </a:p>
          <a:p>
            <a:pPr marL="742950" lvl="1" indent="-285750">
              <a:buFont typeface="+mj-lt"/>
              <a:buAutoNum type="arabicPeriod"/>
            </a:pPr>
            <a:r>
              <a:rPr lang="en-US" sz="1600" dirty="0"/>
              <a:t>For regression, used metrics like MSE, RMSE, and R-squared; for classification, employed Accuracy, Precision, Recall, and F1-Score.</a:t>
            </a:r>
          </a:p>
          <a:p>
            <a:pPr>
              <a:buFont typeface="+mj-lt"/>
              <a:buAutoNum type="arabicPeriod"/>
            </a:pPr>
            <a:r>
              <a:rPr lang="en-US" sz="1600" b="1" dirty="0"/>
              <a:t>Confusion Matrix (if Classification)</a:t>
            </a:r>
            <a:endParaRPr lang="en-US" sz="1600" dirty="0"/>
          </a:p>
          <a:p>
            <a:pPr marL="742950" lvl="1" indent="-285750">
              <a:buFont typeface="+mj-lt"/>
              <a:buAutoNum type="arabicPeriod"/>
            </a:pPr>
            <a:r>
              <a:rPr lang="en-US" sz="1600" dirty="0"/>
              <a:t>Analyzed class-specific performance for better insights on cost classification.</a:t>
            </a:r>
          </a:p>
          <a:p>
            <a:pPr>
              <a:buFont typeface="+mj-lt"/>
              <a:buAutoNum type="arabicPeriod"/>
            </a:pPr>
            <a:r>
              <a:rPr lang="en-US" sz="1600" b="1" dirty="0"/>
              <a:t>Model Interpretation</a:t>
            </a:r>
            <a:endParaRPr lang="en-US" sz="1600" dirty="0"/>
          </a:p>
          <a:p>
            <a:pPr marL="742950" lvl="1" indent="-285750">
              <a:buFont typeface="+mj-lt"/>
              <a:buAutoNum type="arabicPeriod"/>
            </a:pPr>
            <a:r>
              <a:rPr lang="en-US" sz="1600" dirty="0"/>
              <a:t>Selected the best model based on metrics and interpreted feature importance to identify drivers of high medical costs.</a:t>
            </a:r>
          </a:p>
        </p:txBody>
      </p:sp>
    </p:spTree>
    <p:extLst>
      <p:ext uri="{BB962C8B-B14F-4D97-AF65-F5344CB8AC3E}">
        <p14:creationId xmlns:p14="http://schemas.microsoft.com/office/powerpoint/2010/main" val="1771954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578E17-D0A8-9E08-278D-2C773695F003}"/>
              </a:ext>
            </a:extLst>
          </p:cNvPr>
          <p:cNvPicPr>
            <a:picLocks noChangeAspect="1"/>
          </p:cNvPicPr>
          <p:nvPr/>
        </p:nvPicPr>
        <p:blipFill>
          <a:blip r:embed="rId2"/>
          <a:stretch>
            <a:fillRect/>
          </a:stretch>
        </p:blipFill>
        <p:spPr>
          <a:xfrm>
            <a:off x="1" y="0"/>
            <a:ext cx="6096000" cy="3429000"/>
          </a:xfrm>
          <a:prstGeom prst="rect">
            <a:avLst/>
          </a:prstGeom>
        </p:spPr>
      </p:pic>
      <p:pic>
        <p:nvPicPr>
          <p:cNvPr id="7" name="Picture 6">
            <a:extLst>
              <a:ext uri="{FF2B5EF4-FFF2-40B4-BE49-F238E27FC236}">
                <a16:creationId xmlns:a16="http://schemas.microsoft.com/office/drawing/2014/main" id="{051B4544-023D-A5A0-A535-2F0D95C86684}"/>
              </a:ext>
            </a:extLst>
          </p:cNvPr>
          <p:cNvPicPr>
            <a:picLocks noChangeAspect="1"/>
          </p:cNvPicPr>
          <p:nvPr/>
        </p:nvPicPr>
        <p:blipFill>
          <a:blip r:embed="rId3"/>
          <a:stretch>
            <a:fillRect/>
          </a:stretch>
        </p:blipFill>
        <p:spPr>
          <a:xfrm>
            <a:off x="6096000" y="0"/>
            <a:ext cx="6096000" cy="3429000"/>
          </a:xfrm>
          <a:prstGeom prst="rect">
            <a:avLst/>
          </a:prstGeom>
        </p:spPr>
      </p:pic>
      <p:pic>
        <p:nvPicPr>
          <p:cNvPr id="9" name="Picture 8">
            <a:extLst>
              <a:ext uri="{FF2B5EF4-FFF2-40B4-BE49-F238E27FC236}">
                <a16:creationId xmlns:a16="http://schemas.microsoft.com/office/drawing/2014/main" id="{836CC032-D694-DEA1-FB64-17839FDFCF61}"/>
              </a:ext>
            </a:extLst>
          </p:cNvPr>
          <p:cNvPicPr>
            <a:picLocks noChangeAspect="1"/>
          </p:cNvPicPr>
          <p:nvPr/>
        </p:nvPicPr>
        <p:blipFill>
          <a:blip r:embed="rId4"/>
          <a:stretch>
            <a:fillRect/>
          </a:stretch>
        </p:blipFill>
        <p:spPr>
          <a:xfrm>
            <a:off x="0" y="3429001"/>
            <a:ext cx="6095999" cy="3429000"/>
          </a:xfrm>
          <a:prstGeom prst="rect">
            <a:avLst/>
          </a:prstGeom>
        </p:spPr>
      </p:pic>
    </p:spTree>
    <p:extLst>
      <p:ext uri="{BB962C8B-B14F-4D97-AF65-F5344CB8AC3E}">
        <p14:creationId xmlns:p14="http://schemas.microsoft.com/office/powerpoint/2010/main" val="1108392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255797-7AAC-A5EA-5396-CB605342B1B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820309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5FFC93-3134-9F87-C7CC-C49B8062C35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98618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D4E6D-08C5-F968-6C83-15953D955737}"/>
              </a:ext>
            </a:extLst>
          </p:cNvPr>
          <p:cNvSpPr>
            <a:spLocks noGrp="1"/>
          </p:cNvSpPr>
          <p:nvPr>
            <p:ph type="title"/>
          </p:nvPr>
        </p:nvSpPr>
        <p:spPr>
          <a:xfrm>
            <a:off x="838199" y="548631"/>
            <a:ext cx="10515600" cy="1219927"/>
          </a:xfrm>
        </p:spPr>
        <p:txBody>
          <a:bodyPr/>
          <a:lstStyle/>
          <a:p>
            <a:r>
              <a:rPr lang="en-US" b="1" dirty="0"/>
              <a:t>Model Results - </a:t>
            </a:r>
            <a:r>
              <a:rPr lang="en-IN" b="1" dirty="0"/>
              <a:t>Logistic Regression</a:t>
            </a:r>
          </a:p>
        </p:txBody>
      </p:sp>
      <p:sp>
        <p:nvSpPr>
          <p:cNvPr id="5" name="Rectangle 2">
            <a:extLst>
              <a:ext uri="{FF2B5EF4-FFF2-40B4-BE49-F238E27FC236}">
                <a16:creationId xmlns:a16="http://schemas.microsoft.com/office/drawing/2014/main" id="{2371EF8A-705D-D471-8C7D-EAC0CCFF443D}"/>
              </a:ext>
            </a:extLst>
          </p:cNvPr>
          <p:cNvSpPr>
            <a:spLocks noGrp="1" noChangeArrowheads="1"/>
          </p:cNvSpPr>
          <p:nvPr>
            <p:ph idx="1"/>
          </p:nvPr>
        </p:nvSpPr>
        <p:spPr bwMode="auto">
          <a:xfrm>
            <a:off x="433137" y="1329493"/>
            <a:ext cx="11115173"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Training Performance</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Accuracy: Achieved an accuracy of 99.17% on the training dataset, indicating that the model performs well on identifying cost levels.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Validation Performance</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On the validation set, the model achieved an accuracy of 99.17%, suggesting good generalization.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Key Metrics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lang="en-US" sz="1800" b="1" dirty="0"/>
              <a:t>Mean Squared Error (MSE)</a:t>
            </a:r>
            <a:r>
              <a:rPr lang="en-US" sz="1800" dirty="0"/>
              <a:t>: Measures the average squared difference between predicted and actual values, with lower values indicating better fit.</a:t>
            </a:r>
          </a:p>
          <a:p>
            <a:pPr marL="0" marR="0" lvl="0" indent="0" algn="l" defTabSz="914400" rtl="0" eaLnBrk="0" fontAlgn="base" latinLnBrk="0" hangingPunct="0">
              <a:lnSpc>
                <a:spcPct val="100000"/>
              </a:lnSpc>
              <a:spcBef>
                <a:spcPct val="0"/>
              </a:spcBef>
              <a:spcAft>
                <a:spcPct val="0"/>
              </a:spcAft>
              <a:buClrTx/>
              <a:buSzTx/>
              <a:buFontTx/>
              <a:buChar char="•"/>
              <a:tabLst/>
            </a:pPr>
            <a:r>
              <a:rPr lang="en-US" sz="1800" b="1" dirty="0"/>
              <a:t>R-squared (R²)</a:t>
            </a:r>
            <a:r>
              <a:rPr lang="en-US" sz="1800" dirty="0"/>
              <a:t>: Indicates the proportion of variance explained by the model, where a higher score (closer to 1) represents a better fit.</a:t>
            </a:r>
          </a:p>
          <a:p>
            <a:pPr marL="0" marR="0" lvl="0" indent="0" algn="l" defTabSz="914400" rtl="0" eaLnBrk="0" fontAlgn="base" latinLnBrk="0" hangingPunct="0">
              <a:lnSpc>
                <a:spcPct val="100000"/>
              </a:lnSpc>
              <a:spcBef>
                <a:spcPct val="0"/>
              </a:spcBef>
              <a:spcAft>
                <a:spcPct val="0"/>
              </a:spcAft>
              <a:buClrTx/>
              <a:buSzTx/>
              <a:buFontTx/>
              <a:buChar char="•"/>
              <a:tabLst/>
            </a:pPr>
            <a:r>
              <a:rPr lang="en-US" sz="1800" b="1" dirty="0"/>
              <a:t>Mean Absolute Error (MAE)</a:t>
            </a:r>
            <a:r>
              <a:rPr lang="en-US" sz="1800" dirty="0"/>
              <a:t>: Measures the average absolute difference between predicted and actual values, giving an idea of prediction accuracy.</a:t>
            </a:r>
          </a:p>
          <a:p>
            <a:pPr marL="0" marR="0" lvl="0" indent="0" algn="l" defTabSz="914400" rtl="0" eaLnBrk="0" fontAlgn="base" latinLnBrk="0" hangingPunct="0">
              <a:lnSpc>
                <a:spcPct val="100000"/>
              </a:lnSpc>
              <a:spcBef>
                <a:spcPct val="0"/>
              </a:spcBef>
              <a:spcAft>
                <a:spcPct val="0"/>
              </a:spcAft>
              <a:buClrTx/>
              <a:buSzTx/>
              <a:buFontTx/>
              <a:buChar char="•"/>
              <a:tabLst/>
            </a:pPr>
            <a:r>
              <a:rPr lang="en-US" sz="1800" b="1" dirty="0"/>
              <a:t>Root Mean Squared Error (RMSE)</a:t>
            </a:r>
            <a:r>
              <a:rPr lang="en-US" sz="1800" dirty="0"/>
              <a:t>: Like MSE, but in the same units as the target variable, useful for interpretability.</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5E39E3D0-1C4B-EFFE-39F2-0FC456F1BA39}"/>
              </a:ext>
            </a:extLst>
          </p:cNvPr>
          <p:cNvPicPr>
            <a:picLocks noChangeAspect="1"/>
          </p:cNvPicPr>
          <p:nvPr/>
        </p:nvPicPr>
        <p:blipFill>
          <a:blip r:embed="rId2"/>
          <a:stretch>
            <a:fillRect/>
          </a:stretch>
        </p:blipFill>
        <p:spPr>
          <a:xfrm>
            <a:off x="433137" y="5023611"/>
            <a:ext cx="6732034" cy="1285758"/>
          </a:xfrm>
          <a:prstGeom prst="rect">
            <a:avLst/>
          </a:prstGeom>
        </p:spPr>
      </p:pic>
    </p:spTree>
    <p:extLst>
      <p:ext uri="{BB962C8B-B14F-4D97-AF65-F5344CB8AC3E}">
        <p14:creationId xmlns:p14="http://schemas.microsoft.com/office/powerpoint/2010/main" val="2732119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A5C43-D913-9DEF-F929-29791BBCD921}"/>
              </a:ext>
            </a:extLst>
          </p:cNvPr>
          <p:cNvSpPr>
            <a:spLocks noGrp="1"/>
          </p:cNvSpPr>
          <p:nvPr>
            <p:ph type="title"/>
          </p:nvPr>
        </p:nvSpPr>
        <p:spPr/>
        <p:txBody>
          <a:bodyPr>
            <a:normAutofit/>
          </a:bodyPr>
          <a:lstStyle/>
          <a:p>
            <a:r>
              <a:rPr lang="en-IN" sz="4000" b="1" dirty="0"/>
              <a:t>Conclusion</a:t>
            </a:r>
          </a:p>
        </p:txBody>
      </p:sp>
      <p:sp>
        <p:nvSpPr>
          <p:cNvPr id="3" name="Content Placeholder 2">
            <a:extLst>
              <a:ext uri="{FF2B5EF4-FFF2-40B4-BE49-F238E27FC236}">
                <a16:creationId xmlns:a16="http://schemas.microsoft.com/office/drawing/2014/main" id="{05AE165E-6AED-613D-6D72-FE04D77BE896}"/>
              </a:ext>
            </a:extLst>
          </p:cNvPr>
          <p:cNvSpPr>
            <a:spLocks noGrp="1"/>
          </p:cNvSpPr>
          <p:nvPr>
            <p:ph idx="1"/>
          </p:nvPr>
        </p:nvSpPr>
        <p:spPr/>
        <p:txBody>
          <a:bodyPr>
            <a:normAutofit lnSpcReduction="10000"/>
          </a:bodyPr>
          <a:lstStyle/>
          <a:p>
            <a:pPr>
              <a:buFont typeface="Arial" panose="020B0604020202020204" pitchFamily="34" charset="0"/>
              <a:buChar char="•"/>
            </a:pPr>
            <a:r>
              <a:rPr lang="en-US" dirty="0"/>
              <a:t>The logistic regression model performed well in distinguishing high vs. low medical costs based on key factors such as age, BMI, smoker status, and region.</a:t>
            </a:r>
          </a:p>
          <a:p>
            <a:pPr>
              <a:buFont typeface="Arial" panose="020B0604020202020204" pitchFamily="34" charset="0"/>
              <a:buChar char="•"/>
            </a:pPr>
            <a:r>
              <a:rPr lang="en-US" dirty="0"/>
              <a:t>Through effective preprocessing (cleaning, encoding, and scaling), we optimized the input data to improve model accuracy and interpretability.</a:t>
            </a:r>
          </a:p>
          <a:p>
            <a:pPr>
              <a:buFont typeface="Arial" panose="020B0604020202020204" pitchFamily="34" charset="0"/>
              <a:buChar char="•"/>
            </a:pPr>
            <a:r>
              <a:rPr lang="en-US" dirty="0"/>
              <a:t>Results indicated that smoking status and BMI were significant drivers of medical costs, aligning with known risk factors for health expenses.</a:t>
            </a:r>
          </a:p>
          <a:p>
            <a:pPr>
              <a:buFont typeface="Arial" panose="020B0604020202020204" pitchFamily="34" charset="0"/>
              <a:buChar char="•"/>
            </a:pPr>
            <a:r>
              <a:rPr lang="en-US" dirty="0"/>
              <a:t>Future improvements could involve trying other classification models, incorporating additional relevant features, or further tuning parameters for improved predictive performance.</a:t>
            </a:r>
          </a:p>
        </p:txBody>
      </p:sp>
    </p:spTree>
    <p:extLst>
      <p:ext uri="{BB962C8B-B14F-4D97-AF65-F5344CB8AC3E}">
        <p14:creationId xmlns:p14="http://schemas.microsoft.com/office/powerpoint/2010/main" val="2095037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8E4C3F4-76EE-44BA-A3C4-BC38C51FF7C8}"/>
              </a:ext>
            </a:extLst>
          </p:cNvPr>
          <p:cNvSpPr/>
          <p:nvPr/>
        </p:nvSpPr>
        <p:spPr>
          <a:xfrm>
            <a:off x="138953" y="114084"/>
            <a:ext cx="11914094" cy="6576044"/>
          </a:xfrm>
          <a:prstGeom prst="rect">
            <a:avLst/>
          </a:prstGeom>
          <a:solidFill>
            <a:schemeClr val="bg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itle 1">
            <a:extLst>
              <a:ext uri="{FF2B5EF4-FFF2-40B4-BE49-F238E27FC236}">
                <a16:creationId xmlns:a16="http://schemas.microsoft.com/office/drawing/2014/main" id="{EDB64701-59DC-4851-8E7C-3D8CD0937F77}"/>
              </a:ext>
            </a:extLst>
          </p:cNvPr>
          <p:cNvSpPr>
            <a:spLocks noGrp="1"/>
          </p:cNvSpPr>
          <p:nvPr>
            <p:ph type="title"/>
          </p:nvPr>
        </p:nvSpPr>
        <p:spPr/>
        <p:txBody>
          <a:bodyPr/>
          <a:lstStyle/>
          <a:p>
            <a:r>
              <a:rPr lang="en-IN" dirty="0"/>
              <a:t>References </a:t>
            </a:r>
            <a:r>
              <a:rPr lang="en-IN" sz="2800" dirty="0"/>
              <a:t>(If possible include citations)</a:t>
            </a:r>
          </a:p>
        </p:txBody>
      </p:sp>
      <p:sp>
        <p:nvSpPr>
          <p:cNvPr id="3" name="Content Placeholder 2">
            <a:extLst>
              <a:ext uri="{FF2B5EF4-FFF2-40B4-BE49-F238E27FC236}">
                <a16:creationId xmlns:a16="http://schemas.microsoft.com/office/drawing/2014/main" id="{EC027472-FDF4-45D8-98C2-C1A665C43483}"/>
              </a:ext>
            </a:extLst>
          </p:cNvPr>
          <p:cNvSpPr>
            <a:spLocks noGrp="1"/>
          </p:cNvSpPr>
          <p:nvPr>
            <p:ph idx="1"/>
          </p:nvPr>
        </p:nvSpPr>
        <p:spPr/>
        <p:txBody>
          <a:bodyPr>
            <a:normAutofit/>
          </a:bodyPr>
          <a:lstStyle/>
          <a:p>
            <a:r>
              <a:rPr lang="en-US" sz="1800" b="0" i="0" dirty="0">
                <a:solidFill>
                  <a:srgbClr val="222222"/>
                </a:solidFill>
                <a:effectLst/>
                <a:latin typeface="Arial" panose="020B0604020202020204" pitchFamily="34" charset="0"/>
              </a:rPr>
              <a:t>Kulkarni, M., </a:t>
            </a:r>
            <a:r>
              <a:rPr lang="en-US" sz="1800" b="0" i="0" dirty="0" err="1">
                <a:solidFill>
                  <a:srgbClr val="222222"/>
                </a:solidFill>
                <a:effectLst/>
                <a:latin typeface="Arial" panose="020B0604020202020204" pitchFamily="34" charset="0"/>
              </a:rPr>
              <a:t>Mesharam</a:t>
            </a:r>
            <a:r>
              <a:rPr lang="en-US" sz="1800" b="0" i="0" dirty="0">
                <a:solidFill>
                  <a:srgbClr val="222222"/>
                </a:solidFill>
                <a:effectLst/>
                <a:latin typeface="Arial" panose="020B0604020202020204" pitchFamily="34" charset="0"/>
              </a:rPr>
              <a:t>, D.D., Patil, B., More, R., Sharma, M. and </a:t>
            </a:r>
            <a:r>
              <a:rPr lang="en-US" sz="1800" b="0" i="0" dirty="0" err="1">
                <a:solidFill>
                  <a:srgbClr val="222222"/>
                </a:solidFill>
                <a:effectLst/>
                <a:latin typeface="Arial" panose="020B0604020202020204" pitchFamily="34" charset="0"/>
              </a:rPr>
              <a:t>Patange</a:t>
            </a:r>
            <a:r>
              <a:rPr lang="en-US" sz="1800" b="0" i="0" dirty="0">
                <a:solidFill>
                  <a:srgbClr val="222222"/>
                </a:solidFill>
                <a:effectLst/>
                <a:latin typeface="Arial" panose="020B0604020202020204" pitchFamily="34" charset="0"/>
              </a:rPr>
              <a:t>, P., 2022. Medical insurance cost prediction using machine learning. </a:t>
            </a:r>
            <a:r>
              <a:rPr lang="en-US" sz="1800" b="0" i="1" dirty="0">
                <a:solidFill>
                  <a:srgbClr val="222222"/>
                </a:solidFill>
                <a:effectLst/>
                <a:latin typeface="Arial" panose="020B0604020202020204" pitchFamily="34" charset="0"/>
              </a:rPr>
              <a:t>2022 International Journal for Research in Applied Science &amp; Engineering Technology</a:t>
            </a:r>
            <a:r>
              <a:rPr lang="en-US" sz="1800" b="0" i="0" dirty="0">
                <a:solidFill>
                  <a:srgbClr val="222222"/>
                </a:solidFill>
                <a:effectLst/>
                <a:latin typeface="Arial" panose="020B0604020202020204" pitchFamily="34" charset="0"/>
              </a:rPr>
              <a:t>, </a:t>
            </a:r>
            <a:r>
              <a:rPr lang="en-US" sz="1800" b="0" i="1" dirty="0">
                <a:solidFill>
                  <a:srgbClr val="222222"/>
                </a:solidFill>
                <a:effectLst/>
                <a:latin typeface="Arial" panose="020B0604020202020204" pitchFamily="34" charset="0"/>
              </a:rPr>
              <a:t>10</a:t>
            </a:r>
            <a:r>
              <a:rPr lang="en-US" sz="1800" b="0" i="0" dirty="0">
                <a:solidFill>
                  <a:srgbClr val="222222"/>
                </a:solidFill>
                <a:effectLst/>
                <a:latin typeface="Arial" panose="020B0604020202020204" pitchFamily="34" charset="0"/>
              </a:rPr>
              <a:t>.</a:t>
            </a:r>
          </a:p>
          <a:p>
            <a:r>
              <a:rPr lang="en-IN" sz="1800" b="0" i="0" dirty="0" err="1">
                <a:solidFill>
                  <a:srgbClr val="222222"/>
                </a:solidFill>
                <a:effectLst/>
                <a:latin typeface="Arial" panose="020B0604020202020204" pitchFamily="34" charset="0"/>
              </a:rPr>
              <a:t>ul</a:t>
            </a:r>
            <a:r>
              <a:rPr lang="en-IN" sz="1800" b="0" i="0" dirty="0">
                <a:solidFill>
                  <a:srgbClr val="222222"/>
                </a:solidFill>
                <a:effectLst/>
                <a:latin typeface="Arial" panose="020B0604020202020204" pitchFamily="34" charset="0"/>
              </a:rPr>
              <a:t> Hassan, C.A., Iqbal, J., Hussain, S., </a:t>
            </a:r>
            <a:r>
              <a:rPr lang="en-IN" sz="1800" b="0" i="0" dirty="0" err="1">
                <a:solidFill>
                  <a:srgbClr val="222222"/>
                </a:solidFill>
                <a:effectLst/>
                <a:latin typeface="Arial" panose="020B0604020202020204" pitchFamily="34" charset="0"/>
              </a:rPr>
              <a:t>AlSalman</a:t>
            </a:r>
            <a:r>
              <a:rPr lang="en-IN" sz="1800" b="0" i="0" dirty="0">
                <a:solidFill>
                  <a:srgbClr val="222222"/>
                </a:solidFill>
                <a:effectLst/>
                <a:latin typeface="Arial" panose="020B0604020202020204" pitchFamily="34" charset="0"/>
              </a:rPr>
              <a:t>, H., </a:t>
            </a:r>
            <a:r>
              <a:rPr lang="en-IN" sz="1800" b="0" i="0" dirty="0" err="1">
                <a:solidFill>
                  <a:srgbClr val="222222"/>
                </a:solidFill>
                <a:effectLst/>
                <a:latin typeface="Arial" panose="020B0604020202020204" pitchFamily="34" charset="0"/>
              </a:rPr>
              <a:t>Mosleh</a:t>
            </a:r>
            <a:r>
              <a:rPr lang="en-IN" sz="1800" b="0" i="0" dirty="0">
                <a:solidFill>
                  <a:srgbClr val="222222"/>
                </a:solidFill>
                <a:effectLst/>
                <a:latin typeface="Arial" panose="020B0604020202020204" pitchFamily="34" charset="0"/>
              </a:rPr>
              <a:t>, M.A. and Sajid Ullah, S., 2021. A computational intelligence approach for predicting medical insurance cost. </a:t>
            </a:r>
            <a:r>
              <a:rPr lang="en-IN" sz="1800" b="0" i="1" dirty="0">
                <a:solidFill>
                  <a:srgbClr val="222222"/>
                </a:solidFill>
                <a:effectLst/>
                <a:latin typeface="Arial" panose="020B0604020202020204" pitchFamily="34" charset="0"/>
              </a:rPr>
              <a:t>Mathematical Problems in Engineering</a:t>
            </a:r>
            <a:r>
              <a:rPr lang="en-IN" sz="1800" b="0" i="0" dirty="0">
                <a:solidFill>
                  <a:srgbClr val="222222"/>
                </a:solidFill>
                <a:effectLst/>
                <a:latin typeface="Arial" panose="020B0604020202020204" pitchFamily="34" charset="0"/>
              </a:rPr>
              <a:t>, </a:t>
            </a:r>
            <a:r>
              <a:rPr lang="en-IN" sz="1800" b="0" i="1" dirty="0">
                <a:solidFill>
                  <a:srgbClr val="222222"/>
                </a:solidFill>
                <a:effectLst/>
                <a:latin typeface="Arial" panose="020B0604020202020204" pitchFamily="34" charset="0"/>
              </a:rPr>
              <a:t>2021</a:t>
            </a:r>
            <a:r>
              <a:rPr lang="en-IN" sz="1800" b="0" i="0" dirty="0">
                <a:solidFill>
                  <a:srgbClr val="222222"/>
                </a:solidFill>
                <a:effectLst/>
                <a:latin typeface="Arial" panose="020B0604020202020204" pitchFamily="34" charset="0"/>
              </a:rPr>
              <a:t>(1), p.1162553.</a:t>
            </a:r>
            <a:endParaRPr lang="en-US" sz="1800" b="0" i="0" dirty="0">
              <a:solidFill>
                <a:srgbClr val="222222"/>
              </a:solidFill>
              <a:effectLst/>
              <a:latin typeface="Arial" panose="020B0604020202020204" pitchFamily="34" charset="0"/>
            </a:endParaRPr>
          </a:p>
          <a:p>
            <a:r>
              <a:rPr lang="en-US" sz="1800" b="0" i="0" dirty="0">
                <a:solidFill>
                  <a:srgbClr val="222222"/>
                </a:solidFill>
                <a:effectLst/>
                <a:latin typeface="Arial" panose="020B0604020202020204" pitchFamily="34" charset="0"/>
              </a:rPr>
              <a:t>Billa, M.M. and Nagpal, T., 2024. Medical Insurance Price Prediction Using Machine Learning. </a:t>
            </a:r>
            <a:r>
              <a:rPr lang="en-US" sz="1800" b="0" i="1" dirty="0">
                <a:solidFill>
                  <a:srgbClr val="222222"/>
                </a:solidFill>
                <a:effectLst/>
                <a:latin typeface="Arial" panose="020B0604020202020204" pitchFamily="34" charset="0"/>
              </a:rPr>
              <a:t>Journal of Electrical Systems</a:t>
            </a:r>
            <a:r>
              <a:rPr lang="en-US" sz="1800" b="0" i="0" dirty="0">
                <a:solidFill>
                  <a:srgbClr val="222222"/>
                </a:solidFill>
                <a:effectLst/>
                <a:latin typeface="Arial" panose="020B0604020202020204" pitchFamily="34" charset="0"/>
              </a:rPr>
              <a:t>, </a:t>
            </a:r>
            <a:r>
              <a:rPr lang="en-US" sz="1800" b="0" i="1" dirty="0">
                <a:solidFill>
                  <a:srgbClr val="222222"/>
                </a:solidFill>
                <a:effectLst/>
                <a:latin typeface="Arial" panose="020B0604020202020204" pitchFamily="34" charset="0"/>
              </a:rPr>
              <a:t>20</a:t>
            </a:r>
            <a:r>
              <a:rPr lang="en-US" sz="1800" b="0" i="0" dirty="0">
                <a:solidFill>
                  <a:srgbClr val="222222"/>
                </a:solidFill>
                <a:effectLst/>
                <a:latin typeface="Arial" panose="020B0604020202020204" pitchFamily="34" charset="0"/>
              </a:rPr>
              <a:t>(7s), pp.2270-2279.</a:t>
            </a:r>
          </a:p>
          <a:p>
            <a:endParaRPr lang="en-IN" sz="1800" dirty="0"/>
          </a:p>
        </p:txBody>
      </p:sp>
    </p:spTree>
    <p:extLst>
      <p:ext uri="{BB962C8B-B14F-4D97-AF65-F5344CB8AC3E}">
        <p14:creationId xmlns:p14="http://schemas.microsoft.com/office/powerpoint/2010/main" val="3837329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9EDA101-C76F-4D55-8BA7-B2B5682912DD}"/>
              </a:ext>
            </a:extLst>
          </p:cNvPr>
          <p:cNvSpPr/>
          <p:nvPr/>
        </p:nvSpPr>
        <p:spPr>
          <a:xfrm>
            <a:off x="138953" y="82274"/>
            <a:ext cx="11914094" cy="6693452"/>
          </a:xfrm>
          <a:prstGeom prst="rect">
            <a:avLst/>
          </a:prstGeom>
          <a:solidFill>
            <a:schemeClr val="bg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itle 1">
            <a:extLst>
              <a:ext uri="{FF2B5EF4-FFF2-40B4-BE49-F238E27FC236}">
                <a16:creationId xmlns:a16="http://schemas.microsoft.com/office/drawing/2014/main" id="{FC2FC1F2-F707-4FA9-9137-26FABF4A9117}"/>
              </a:ext>
            </a:extLst>
          </p:cNvPr>
          <p:cNvSpPr>
            <a:spLocks noGrp="1"/>
          </p:cNvSpPr>
          <p:nvPr>
            <p:ph type="title"/>
          </p:nvPr>
        </p:nvSpPr>
        <p:spPr>
          <a:xfrm>
            <a:off x="601980" y="-163161"/>
            <a:ext cx="10515600" cy="1047239"/>
          </a:xfrm>
        </p:spPr>
        <p:txBody>
          <a:bodyPr>
            <a:normAutofit/>
          </a:bodyPr>
          <a:lstStyle/>
          <a:p>
            <a:r>
              <a:rPr lang="en-IN" sz="3500" dirty="0"/>
              <a:t>Introduction</a:t>
            </a:r>
          </a:p>
        </p:txBody>
      </p:sp>
      <p:sp>
        <p:nvSpPr>
          <p:cNvPr id="3" name="Content Placeholder 2">
            <a:extLst>
              <a:ext uri="{FF2B5EF4-FFF2-40B4-BE49-F238E27FC236}">
                <a16:creationId xmlns:a16="http://schemas.microsoft.com/office/drawing/2014/main" id="{0D367529-7CE4-4026-9511-D868D45DA91B}"/>
              </a:ext>
            </a:extLst>
          </p:cNvPr>
          <p:cNvSpPr>
            <a:spLocks noGrp="1"/>
          </p:cNvSpPr>
          <p:nvPr>
            <p:ph idx="1"/>
          </p:nvPr>
        </p:nvSpPr>
        <p:spPr>
          <a:xfrm>
            <a:off x="365760" y="545284"/>
            <a:ext cx="10988040" cy="6230442"/>
          </a:xfrm>
        </p:spPr>
        <p:txBody>
          <a:bodyPr>
            <a:noAutofit/>
          </a:bodyPr>
          <a:lstStyle/>
          <a:p>
            <a:r>
              <a:rPr lang="en-US" sz="1800" dirty="0"/>
              <a:t>Healthcare costs continue to rise globally, posing significant challenges for both consumers and insurers in determining accurate and fair medical insurance premiums. Traditional actuarial methods used for predicting insurance costs are limited by their inability to capture the intricate interplay between various factors, such as demographics, medical history, lifestyle, and socio-economic conditions. These methods often fail to reflect the dynamic nature of healthcare expenses, leading to inefficiencies in pricing strategies and risk assessment.</a:t>
            </a:r>
          </a:p>
          <a:p>
            <a:r>
              <a:rPr lang="en-US" sz="1800" dirty="0"/>
              <a:t>Machine learning (ML) presents a promising solution to overcome these limitations. ML models are capable of discovering complex, hidden patterns in large datasets, making them ideal for predicting medical insurance prices with greater accuracy. By incorporating algorithms like regression techniques, decision trees, and ensemble models such as random forests and gradient boosting, this research aims to enhance the precision and efficiency of predicting medical insurance premiums. The goal is to provide insurance companies with better tools for pricing policies while offering consumers more personalized and equitable premiums​</a:t>
            </a:r>
          </a:p>
          <a:p>
            <a:endParaRPr lang="en-US" sz="1800" dirty="0"/>
          </a:p>
          <a:p>
            <a:endParaRPr lang="en-US" sz="1600" dirty="0"/>
          </a:p>
        </p:txBody>
      </p:sp>
      <p:pic>
        <p:nvPicPr>
          <p:cNvPr id="5" name="Picture 4">
            <a:extLst>
              <a:ext uri="{FF2B5EF4-FFF2-40B4-BE49-F238E27FC236}">
                <a16:creationId xmlns:a16="http://schemas.microsoft.com/office/drawing/2014/main" id="{E1D8E928-4F74-D7B9-03FB-51D9CE5033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7433" y="3540967"/>
            <a:ext cx="5494020" cy="2971800"/>
          </a:xfrm>
          <a:prstGeom prst="rect">
            <a:avLst/>
          </a:prstGeom>
        </p:spPr>
      </p:pic>
    </p:spTree>
    <p:extLst>
      <p:ext uri="{BB962C8B-B14F-4D97-AF65-F5344CB8AC3E}">
        <p14:creationId xmlns:p14="http://schemas.microsoft.com/office/powerpoint/2010/main" val="2180925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A0306-1E87-4EC7-B266-6A4D7055D851}"/>
              </a:ext>
            </a:extLst>
          </p:cNvPr>
          <p:cNvSpPr>
            <a:spLocks noGrp="1"/>
          </p:cNvSpPr>
          <p:nvPr>
            <p:ph type="title"/>
          </p:nvPr>
        </p:nvSpPr>
        <p:spPr>
          <a:xfrm>
            <a:off x="142081" y="-153035"/>
            <a:ext cx="10357190" cy="887821"/>
          </a:xfrm>
        </p:spPr>
        <p:txBody>
          <a:bodyPr/>
          <a:lstStyle/>
          <a:p>
            <a:r>
              <a:rPr lang="en-IN" dirty="0"/>
              <a:t>Literature Survey</a:t>
            </a:r>
          </a:p>
        </p:txBody>
      </p:sp>
      <p:graphicFrame>
        <p:nvGraphicFramePr>
          <p:cNvPr id="5" name="Table 5">
            <a:extLst>
              <a:ext uri="{FF2B5EF4-FFF2-40B4-BE49-F238E27FC236}">
                <a16:creationId xmlns:a16="http://schemas.microsoft.com/office/drawing/2014/main" id="{A9ABF12F-C9F9-4E2D-A6F0-908BF041AD2A}"/>
              </a:ext>
            </a:extLst>
          </p:cNvPr>
          <p:cNvGraphicFramePr>
            <a:graphicFrameLocks noGrp="1"/>
          </p:cNvGraphicFramePr>
          <p:nvPr>
            <p:ph idx="1"/>
          </p:nvPr>
        </p:nvGraphicFramePr>
        <p:xfrm>
          <a:off x="84931" y="677636"/>
          <a:ext cx="11753283" cy="6087262"/>
        </p:xfrm>
        <a:graphic>
          <a:graphicData uri="http://schemas.openxmlformats.org/drawingml/2006/table">
            <a:tbl>
              <a:tblPr firstRow="1" bandRow="1">
                <a:tableStyleId>{5940675A-B579-460E-94D1-54222C63F5DA}</a:tableStyleId>
              </a:tblPr>
              <a:tblGrid>
                <a:gridCol w="511319">
                  <a:extLst>
                    <a:ext uri="{9D8B030D-6E8A-4147-A177-3AD203B41FA5}">
                      <a16:colId xmlns:a16="http://schemas.microsoft.com/office/drawing/2014/main" val="3445671181"/>
                    </a:ext>
                  </a:extLst>
                </a:gridCol>
                <a:gridCol w="2350935">
                  <a:extLst>
                    <a:ext uri="{9D8B030D-6E8A-4147-A177-3AD203B41FA5}">
                      <a16:colId xmlns:a16="http://schemas.microsoft.com/office/drawing/2014/main" val="3562679634"/>
                    </a:ext>
                  </a:extLst>
                </a:gridCol>
                <a:gridCol w="3607392">
                  <a:extLst>
                    <a:ext uri="{9D8B030D-6E8A-4147-A177-3AD203B41FA5}">
                      <a16:colId xmlns:a16="http://schemas.microsoft.com/office/drawing/2014/main" val="901076231"/>
                    </a:ext>
                  </a:extLst>
                </a:gridCol>
                <a:gridCol w="2102754">
                  <a:extLst>
                    <a:ext uri="{9D8B030D-6E8A-4147-A177-3AD203B41FA5}">
                      <a16:colId xmlns:a16="http://schemas.microsoft.com/office/drawing/2014/main" val="3734828328"/>
                    </a:ext>
                  </a:extLst>
                </a:gridCol>
                <a:gridCol w="3180883">
                  <a:extLst>
                    <a:ext uri="{9D8B030D-6E8A-4147-A177-3AD203B41FA5}">
                      <a16:colId xmlns:a16="http://schemas.microsoft.com/office/drawing/2014/main" val="3341364577"/>
                    </a:ext>
                  </a:extLst>
                </a:gridCol>
              </a:tblGrid>
              <a:tr h="380454">
                <a:tc>
                  <a:txBody>
                    <a:bodyPr/>
                    <a:lstStyle/>
                    <a:p>
                      <a:pPr fontAlgn="b"/>
                      <a:r>
                        <a:rPr lang="en-IN" b="1" dirty="0">
                          <a:effectLst/>
                        </a:rPr>
                        <a:t>No</a:t>
                      </a:r>
                    </a:p>
                  </a:txBody>
                  <a:tcPr anchor="b"/>
                </a:tc>
                <a:tc>
                  <a:txBody>
                    <a:bodyPr/>
                    <a:lstStyle/>
                    <a:p>
                      <a:pPr fontAlgn="b"/>
                      <a:r>
                        <a:rPr lang="en-IN" b="1" dirty="0">
                          <a:effectLst/>
                        </a:rPr>
                        <a:t>Title</a:t>
                      </a:r>
                    </a:p>
                  </a:txBody>
                  <a:tcPr anchor="b"/>
                </a:tc>
                <a:tc>
                  <a:txBody>
                    <a:bodyPr/>
                    <a:lstStyle/>
                    <a:p>
                      <a:pPr fontAlgn="b"/>
                      <a:r>
                        <a:rPr lang="en-IN" b="1" dirty="0">
                          <a:effectLst/>
                        </a:rPr>
                        <a:t>Author(s)</a:t>
                      </a:r>
                    </a:p>
                  </a:txBody>
                  <a:tcPr anchor="b"/>
                </a:tc>
                <a:tc>
                  <a:txBody>
                    <a:bodyPr/>
                    <a:lstStyle/>
                    <a:p>
                      <a:pPr fontAlgn="b"/>
                      <a:r>
                        <a:rPr lang="en-IN" b="1">
                          <a:effectLst/>
                        </a:rPr>
                        <a:t>Technique Used</a:t>
                      </a:r>
                    </a:p>
                  </a:txBody>
                  <a:tcPr anchor="b"/>
                </a:tc>
                <a:tc>
                  <a:txBody>
                    <a:bodyPr/>
                    <a:lstStyle/>
                    <a:p>
                      <a:pPr fontAlgn="b"/>
                      <a:r>
                        <a:rPr lang="en-IN" b="1" dirty="0">
                          <a:effectLst/>
                        </a:rPr>
                        <a:t>Drawback</a:t>
                      </a:r>
                    </a:p>
                  </a:txBody>
                  <a:tcPr anchor="b"/>
                </a:tc>
                <a:extLst>
                  <a:ext uri="{0D108BD9-81ED-4DB2-BD59-A6C34878D82A}">
                    <a16:rowId xmlns:a16="http://schemas.microsoft.com/office/drawing/2014/main" val="119080211"/>
                  </a:ext>
                </a:extLst>
              </a:tr>
              <a:tr h="1616929">
                <a:tc>
                  <a:txBody>
                    <a:bodyPr/>
                    <a:lstStyle/>
                    <a:p>
                      <a:pPr fontAlgn="base"/>
                      <a:r>
                        <a:rPr lang="en-IN" sz="1600" dirty="0">
                          <a:effectLst/>
                        </a:rPr>
                        <a:t>1</a:t>
                      </a:r>
                    </a:p>
                  </a:txBody>
                  <a:tcPr anchor="ctr"/>
                </a:tc>
                <a:tc>
                  <a:txBody>
                    <a:bodyPr/>
                    <a:lstStyle/>
                    <a:p>
                      <a:pPr fontAlgn="base"/>
                      <a:r>
                        <a:rPr lang="en-US" sz="1600" dirty="0">
                          <a:effectLst/>
                        </a:rPr>
                        <a:t>Predicting Medical Insurance Costs Using Machine Learning Models</a:t>
                      </a:r>
                    </a:p>
                  </a:txBody>
                  <a:tcPr anchor="ctr"/>
                </a:tc>
                <a:tc>
                  <a:txBody>
                    <a:bodyPr/>
                    <a:lstStyle/>
                    <a:p>
                      <a:pPr fontAlgn="base"/>
                      <a:r>
                        <a:rPr lang="en-IN" sz="1600" dirty="0">
                          <a:effectLst/>
                        </a:rPr>
                        <a:t>Mukund Kulkarni</a:t>
                      </a:r>
                      <a:br>
                        <a:rPr lang="en-IN" sz="1600" dirty="0">
                          <a:effectLst/>
                        </a:rPr>
                      </a:br>
                      <a:r>
                        <a:rPr lang="en-IN" sz="1600" dirty="0">
                          <a:effectLst/>
                        </a:rPr>
                        <a:t>Rahul More</a:t>
                      </a:r>
                      <a:br>
                        <a:rPr lang="en-IN" sz="1600" dirty="0">
                          <a:effectLst/>
                        </a:rPr>
                      </a:br>
                      <a:r>
                        <a:rPr lang="en-IN" sz="1600" dirty="0" err="1">
                          <a:effectLst/>
                        </a:rPr>
                        <a:t>Bhagyesh</a:t>
                      </a:r>
                      <a:r>
                        <a:rPr lang="en-IN" sz="1600" dirty="0">
                          <a:effectLst/>
                        </a:rPr>
                        <a:t> </a:t>
                      </a:r>
                      <a:r>
                        <a:rPr lang="en-IN" sz="1600" dirty="0" err="1">
                          <a:effectLst/>
                        </a:rPr>
                        <a:t>patil</a:t>
                      </a:r>
                      <a:endParaRPr lang="en-IN" sz="1600" dirty="0">
                        <a:effectLst/>
                      </a:endParaRPr>
                    </a:p>
                  </a:txBody>
                  <a:tcPr anchor="ctr"/>
                </a:tc>
                <a:tc>
                  <a:txBody>
                    <a:bodyPr/>
                    <a:lstStyle/>
                    <a:p>
                      <a:pPr fontAlgn="base"/>
                      <a:r>
                        <a:rPr lang="en-US" sz="1600" dirty="0">
                          <a:effectLst/>
                        </a:rPr>
                        <a:t>Linear Regression, </a:t>
                      </a:r>
                      <a:r>
                        <a:rPr lang="en-US" sz="1600" dirty="0" err="1">
                          <a:effectLst/>
                        </a:rPr>
                        <a:t>XGBoost</a:t>
                      </a:r>
                      <a:r>
                        <a:rPr lang="en-US" sz="1600" dirty="0">
                          <a:effectLst/>
                        </a:rPr>
                        <a:t>, Stochastic Gradient Boosting (SGB), Support Vector Machines (SVM), Decision Trees</a:t>
                      </a:r>
                    </a:p>
                  </a:txBody>
                  <a:tcPr anchor="ctr"/>
                </a:tc>
                <a:tc>
                  <a:txBody>
                    <a:bodyPr/>
                    <a:lstStyle/>
                    <a:p>
                      <a:pPr fontAlgn="base"/>
                      <a:r>
                        <a:rPr lang="en-US" sz="1600" dirty="0">
                          <a:effectLst/>
                        </a:rPr>
                        <a:t>Machine learning models face challenges in interpretability and real-time application. Deep learning models require significant training time.</a:t>
                      </a:r>
                    </a:p>
                  </a:txBody>
                  <a:tcPr anchor="ctr"/>
                </a:tc>
                <a:extLst>
                  <a:ext uri="{0D108BD9-81ED-4DB2-BD59-A6C34878D82A}">
                    <a16:rowId xmlns:a16="http://schemas.microsoft.com/office/drawing/2014/main" val="1917974592"/>
                  </a:ext>
                </a:extLst>
              </a:tr>
              <a:tr h="1363293">
                <a:tc>
                  <a:txBody>
                    <a:bodyPr/>
                    <a:lstStyle/>
                    <a:p>
                      <a:pPr fontAlgn="base"/>
                      <a:r>
                        <a:rPr lang="en-IN" sz="1600" dirty="0">
                          <a:effectLst/>
                        </a:rPr>
                        <a:t>2</a:t>
                      </a:r>
                    </a:p>
                  </a:txBody>
                  <a:tcPr anchor="ctr"/>
                </a:tc>
                <a:tc>
                  <a:txBody>
                    <a:bodyPr/>
                    <a:lstStyle/>
                    <a:p>
                      <a:pPr fontAlgn="base"/>
                      <a:r>
                        <a:rPr lang="en-US" sz="1600" dirty="0">
                          <a:effectLst/>
                        </a:rPr>
                        <a:t>A Computational Intelligence Approach to Healthcare Data Preprocessing</a:t>
                      </a:r>
                    </a:p>
                  </a:txBody>
                  <a:tcPr anchor="ctr"/>
                </a:tc>
                <a:tc>
                  <a:txBody>
                    <a:bodyPr/>
                    <a:lstStyle/>
                    <a:p>
                      <a:pPr fontAlgn="base"/>
                      <a:r>
                        <a:rPr lang="de-DE" sz="1600" dirty="0">
                          <a:effectLst/>
                        </a:rPr>
                        <a:t>Ch.anwar ul hassan,jawaid iqbal,saddam Hussain and syed sajid ullah</a:t>
                      </a:r>
                    </a:p>
                  </a:txBody>
                  <a:tcPr anchor="ctr"/>
                </a:tc>
                <a:tc>
                  <a:txBody>
                    <a:bodyPr/>
                    <a:lstStyle/>
                    <a:p>
                      <a:pPr fontAlgn="base"/>
                      <a:r>
                        <a:rPr lang="en-US" sz="1600" dirty="0">
                          <a:effectLst/>
                        </a:rPr>
                        <a:t>Encoding Categorical Variables, Handling Missing Data, Feature Selection</a:t>
                      </a:r>
                    </a:p>
                  </a:txBody>
                  <a:tcPr anchor="ctr"/>
                </a:tc>
                <a:tc>
                  <a:txBody>
                    <a:bodyPr/>
                    <a:lstStyle/>
                    <a:p>
                      <a:pPr fontAlgn="base"/>
                      <a:r>
                        <a:rPr lang="en-US" sz="1600" dirty="0">
                          <a:effectLst/>
                        </a:rPr>
                        <a:t>Ethical concerns surrounding fairness and bias in machine learning models used for pricing, with potential unfair disadvantage to certain groups.</a:t>
                      </a:r>
                    </a:p>
                  </a:txBody>
                  <a:tcPr anchor="ctr"/>
                </a:tc>
                <a:extLst>
                  <a:ext uri="{0D108BD9-81ED-4DB2-BD59-A6C34878D82A}">
                    <a16:rowId xmlns:a16="http://schemas.microsoft.com/office/drawing/2014/main" val="4108111993"/>
                  </a:ext>
                </a:extLst>
              </a:tr>
              <a:tr h="1363293">
                <a:tc>
                  <a:txBody>
                    <a:bodyPr/>
                    <a:lstStyle/>
                    <a:p>
                      <a:pPr fontAlgn="base"/>
                      <a:r>
                        <a:rPr lang="en-IN" sz="1600" dirty="0">
                          <a:effectLst/>
                        </a:rPr>
                        <a:t>3</a:t>
                      </a:r>
                    </a:p>
                  </a:txBody>
                  <a:tcPr anchor="ctr"/>
                </a:tc>
                <a:tc>
                  <a:txBody>
                    <a:bodyPr/>
                    <a:lstStyle/>
                    <a:p>
                      <a:pPr fontAlgn="base"/>
                      <a:r>
                        <a:rPr lang="en-US" sz="1600" dirty="0">
                          <a:effectLst/>
                        </a:rPr>
                        <a:t>Analyzing Machine Learning Techniques for Medical Cost Prediction</a:t>
                      </a:r>
                    </a:p>
                  </a:txBody>
                  <a:tcPr anchor="ctr"/>
                </a:tc>
                <a:tc>
                  <a:txBody>
                    <a:bodyPr/>
                    <a:lstStyle/>
                    <a:p>
                      <a:pPr fontAlgn="base"/>
                      <a:r>
                        <a:rPr lang="en-IN" sz="1600" dirty="0" err="1">
                          <a:effectLst/>
                        </a:rPr>
                        <a:t>Sazzad</a:t>
                      </a:r>
                      <a:r>
                        <a:rPr lang="en-IN" sz="1600" dirty="0">
                          <a:effectLst/>
                        </a:rPr>
                        <a:t> </a:t>
                      </a:r>
                      <a:r>
                        <a:rPr lang="en-IN" sz="1600" dirty="0" err="1">
                          <a:effectLst/>
                        </a:rPr>
                        <a:t>Hossen</a:t>
                      </a:r>
                      <a:endParaRPr lang="en-IN" sz="1600" dirty="0">
                        <a:effectLst/>
                      </a:endParaRPr>
                    </a:p>
                  </a:txBody>
                  <a:tcPr anchor="ctr"/>
                </a:tc>
                <a:tc>
                  <a:txBody>
                    <a:bodyPr/>
                    <a:lstStyle/>
                    <a:p>
                      <a:pPr fontAlgn="base"/>
                      <a:r>
                        <a:rPr lang="en-US" sz="1600" dirty="0" err="1">
                          <a:effectLst/>
                        </a:rPr>
                        <a:t>XGBoost</a:t>
                      </a:r>
                      <a:r>
                        <a:rPr lang="en-US" sz="1600" dirty="0">
                          <a:effectLst/>
                        </a:rPr>
                        <a:t>, Stochastic Gradient Boosting (SGB)</a:t>
                      </a:r>
                      <a:endParaRPr lang="en-IN" sz="1600" dirty="0">
                        <a:effectLst/>
                      </a:endParaRPr>
                    </a:p>
                  </a:txBody>
                  <a:tcPr anchor="ctr"/>
                </a:tc>
                <a:tc>
                  <a:txBody>
                    <a:bodyPr/>
                    <a:lstStyle/>
                    <a:p>
                      <a:pPr fontAlgn="base"/>
                      <a:r>
                        <a:rPr lang="en-US" sz="1600" dirty="0">
                          <a:effectLst/>
                        </a:rPr>
                        <a:t>Deep learning models require significant training time, and their complexity makes them difficult to interpret for insurers and policyholders.</a:t>
                      </a:r>
                    </a:p>
                  </a:txBody>
                  <a:tcPr anchor="ctr"/>
                </a:tc>
                <a:extLst>
                  <a:ext uri="{0D108BD9-81ED-4DB2-BD59-A6C34878D82A}">
                    <a16:rowId xmlns:a16="http://schemas.microsoft.com/office/drawing/2014/main" val="158065228"/>
                  </a:ext>
                </a:extLst>
              </a:tr>
              <a:tr h="1363293">
                <a:tc>
                  <a:txBody>
                    <a:bodyPr/>
                    <a:lstStyle/>
                    <a:p>
                      <a:pPr marL="0" algn="l" defTabSz="914400" rtl="0" eaLnBrk="1" fontAlgn="base" latinLnBrk="0" hangingPunct="1"/>
                      <a:r>
                        <a:rPr lang="en-IN" sz="1600" kern="1200" dirty="0">
                          <a:solidFill>
                            <a:schemeClr val="tx1"/>
                          </a:solidFill>
                          <a:effectLst/>
                          <a:latin typeface="+mn-lt"/>
                          <a:ea typeface="+mn-ea"/>
                          <a:cs typeface="+mn-cs"/>
                        </a:rPr>
                        <a:t>4</a:t>
                      </a:r>
                    </a:p>
                  </a:txBody>
                  <a:tcPr anchor="ctr"/>
                </a:tc>
                <a:tc>
                  <a:txBody>
                    <a:bodyPr/>
                    <a:lstStyle/>
                    <a:p>
                      <a:pPr marL="0" algn="l" defTabSz="914400" rtl="0" eaLnBrk="1" fontAlgn="base" latinLnBrk="0" hangingPunct="1"/>
                      <a:r>
                        <a:rPr lang="en-US" sz="1600" kern="1200" dirty="0">
                          <a:solidFill>
                            <a:schemeClr val="tx1"/>
                          </a:solidFill>
                          <a:effectLst/>
                          <a:latin typeface="+mn-lt"/>
                          <a:ea typeface="+mn-ea"/>
                          <a:cs typeface="+mn-cs"/>
                        </a:rPr>
                        <a:t>Challenges and Limitations of Machine Learning Models in Predicting Medical Costs</a:t>
                      </a:r>
                    </a:p>
                  </a:txBody>
                  <a:tcPr anchor="ctr"/>
                </a:tc>
                <a:tc>
                  <a:txBody>
                    <a:bodyPr/>
                    <a:lstStyle/>
                    <a:p>
                      <a:pPr marL="0" algn="l" defTabSz="914400" rtl="0" eaLnBrk="1" fontAlgn="base" latinLnBrk="0" hangingPunct="1"/>
                      <a:r>
                        <a:rPr lang="en-US" sz="1600" kern="1200" dirty="0">
                          <a:solidFill>
                            <a:schemeClr val="tx1"/>
                          </a:solidFill>
                          <a:effectLst/>
                          <a:latin typeface="+mn-lt"/>
                          <a:ea typeface="+mn-ea"/>
                          <a:cs typeface="+mn-cs"/>
                        </a:rPr>
                        <a:t>M </a:t>
                      </a:r>
                      <a:r>
                        <a:rPr lang="en-US" sz="1600" kern="1200" dirty="0" err="1">
                          <a:solidFill>
                            <a:schemeClr val="tx1"/>
                          </a:solidFill>
                          <a:effectLst/>
                          <a:latin typeface="+mn-lt"/>
                          <a:ea typeface="+mn-ea"/>
                          <a:cs typeface="+mn-cs"/>
                        </a:rPr>
                        <a:t>Ghassemi,Trsitan</a:t>
                      </a:r>
                      <a:r>
                        <a:rPr lang="en-US" sz="1600" kern="1200" dirty="0">
                          <a:solidFill>
                            <a:schemeClr val="tx1"/>
                          </a:solidFill>
                          <a:effectLst/>
                          <a:latin typeface="+mn-lt"/>
                          <a:ea typeface="+mn-ea"/>
                          <a:cs typeface="+mn-cs"/>
                        </a:rPr>
                        <a:t> </a:t>
                      </a:r>
                      <a:r>
                        <a:rPr lang="en-US" sz="1600" kern="1200" dirty="0" err="1">
                          <a:solidFill>
                            <a:schemeClr val="tx1"/>
                          </a:solidFill>
                          <a:effectLst/>
                          <a:latin typeface="+mn-lt"/>
                          <a:ea typeface="+mn-ea"/>
                          <a:cs typeface="+mn-cs"/>
                        </a:rPr>
                        <a:t>Naumann,Peter</a:t>
                      </a:r>
                      <a:r>
                        <a:rPr lang="en-US" sz="1600" kern="1200" dirty="0">
                          <a:solidFill>
                            <a:schemeClr val="tx1"/>
                          </a:solidFill>
                          <a:effectLst/>
                          <a:latin typeface="+mn-lt"/>
                          <a:ea typeface="+mn-ea"/>
                          <a:cs typeface="+mn-cs"/>
                        </a:rPr>
                        <a:t> </a:t>
                      </a:r>
                      <a:r>
                        <a:rPr lang="en-US" sz="1600" kern="1200" dirty="0" err="1">
                          <a:solidFill>
                            <a:schemeClr val="tx1"/>
                          </a:solidFill>
                          <a:effectLst/>
                          <a:latin typeface="+mn-lt"/>
                          <a:ea typeface="+mn-ea"/>
                          <a:cs typeface="+mn-cs"/>
                        </a:rPr>
                        <a:t>Schulam</a:t>
                      </a:r>
                      <a:endParaRPr lang="en-US" sz="1600" kern="1200" dirty="0">
                        <a:solidFill>
                          <a:schemeClr val="tx1"/>
                        </a:solidFill>
                        <a:effectLst/>
                        <a:latin typeface="+mn-lt"/>
                        <a:ea typeface="+mn-ea"/>
                        <a:cs typeface="+mn-cs"/>
                      </a:endParaRPr>
                    </a:p>
                  </a:txBody>
                  <a:tcPr anchor="ctr"/>
                </a:tc>
                <a:tc>
                  <a:txBody>
                    <a:bodyPr/>
                    <a:lstStyle/>
                    <a:p>
                      <a:pPr marL="0" algn="l" defTabSz="914400" rtl="0" eaLnBrk="1" fontAlgn="base" latinLnBrk="0" hangingPunct="1"/>
                      <a:r>
                        <a:rPr lang="en-US" sz="1600" kern="1200" dirty="0">
                          <a:solidFill>
                            <a:schemeClr val="tx1"/>
                          </a:solidFill>
                          <a:effectLst/>
                          <a:latin typeface="+mn-lt"/>
                          <a:ea typeface="+mn-ea"/>
                          <a:cs typeface="+mn-cs"/>
                        </a:rPr>
                        <a:t>Various Machine Learning Models (focus on deep learning and complex models)</a:t>
                      </a:r>
                      <a:endParaRPr lang="en-IN" sz="1600" kern="1200" dirty="0">
                        <a:solidFill>
                          <a:schemeClr val="tx1"/>
                        </a:solidFill>
                        <a:effectLst/>
                        <a:latin typeface="+mn-lt"/>
                        <a:ea typeface="+mn-ea"/>
                        <a:cs typeface="+mn-cs"/>
                      </a:endParaRPr>
                    </a:p>
                  </a:txBody>
                  <a:tcPr anchor="ctr"/>
                </a:tc>
                <a:tc>
                  <a:txBody>
                    <a:bodyPr/>
                    <a:lstStyle/>
                    <a:p>
                      <a:pPr marL="0" algn="l" defTabSz="914400" rtl="0" eaLnBrk="1" fontAlgn="base" latinLnBrk="0" hangingPunct="1"/>
                      <a:r>
                        <a:rPr lang="en-US" sz="1600" kern="1200" dirty="0">
                          <a:solidFill>
                            <a:schemeClr val="tx1"/>
                          </a:solidFill>
                          <a:effectLst/>
                          <a:latin typeface="+mn-lt"/>
                          <a:ea typeface="+mn-ea"/>
                          <a:cs typeface="+mn-cs"/>
                        </a:rPr>
                        <a:t>Despite accuracy, models like deep learning are not easily interpretable, and fairness/bias concerns remain in insurance cost prediction models.</a:t>
                      </a:r>
                    </a:p>
                  </a:txBody>
                  <a:tcPr anchor="ctr"/>
                </a:tc>
                <a:extLst>
                  <a:ext uri="{0D108BD9-81ED-4DB2-BD59-A6C34878D82A}">
                    <a16:rowId xmlns:a16="http://schemas.microsoft.com/office/drawing/2014/main" val="1917737973"/>
                  </a:ext>
                </a:extLst>
              </a:tr>
            </a:tbl>
          </a:graphicData>
        </a:graphic>
      </p:graphicFrame>
    </p:spTree>
    <p:extLst>
      <p:ext uri="{BB962C8B-B14F-4D97-AF65-F5344CB8AC3E}">
        <p14:creationId xmlns:p14="http://schemas.microsoft.com/office/powerpoint/2010/main" val="23987810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CEAF82A-1A05-4941-8A47-F3BBA0114D00}"/>
              </a:ext>
            </a:extLst>
          </p:cNvPr>
          <p:cNvSpPr/>
          <p:nvPr/>
        </p:nvSpPr>
        <p:spPr>
          <a:xfrm>
            <a:off x="138953" y="262618"/>
            <a:ext cx="11914094" cy="6576044"/>
          </a:xfrm>
          <a:prstGeom prst="rect">
            <a:avLst/>
          </a:prstGeom>
          <a:solidFill>
            <a:schemeClr val="bg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itle 1">
            <a:extLst>
              <a:ext uri="{FF2B5EF4-FFF2-40B4-BE49-F238E27FC236}">
                <a16:creationId xmlns:a16="http://schemas.microsoft.com/office/drawing/2014/main" id="{E7A72A86-7611-466E-B245-D307BA7F1C8D}"/>
              </a:ext>
            </a:extLst>
          </p:cNvPr>
          <p:cNvSpPr>
            <a:spLocks noGrp="1"/>
          </p:cNvSpPr>
          <p:nvPr>
            <p:ph type="title"/>
          </p:nvPr>
        </p:nvSpPr>
        <p:spPr>
          <a:xfrm>
            <a:off x="838200" y="365125"/>
            <a:ext cx="10515600" cy="817723"/>
          </a:xfrm>
        </p:spPr>
        <p:txBody>
          <a:bodyPr/>
          <a:lstStyle/>
          <a:p>
            <a:r>
              <a:rPr lang="en-IN" dirty="0"/>
              <a:t>Summary </a:t>
            </a:r>
            <a:r>
              <a:rPr lang="en-IN" sz="3600" dirty="0"/>
              <a:t>(</a:t>
            </a:r>
            <a:r>
              <a:rPr lang="en-IN" sz="2800" dirty="0"/>
              <a:t>Based on Literature Survey)</a:t>
            </a:r>
            <a:endParaRPr lang="en-IN" dirty="0"/>
          </a:p>
        </p:txBody>
      </p:sp>
      <p:sp>
        <p:nvSpPr>
          <p:cNvPr id="3" name="Content Placeholder 2">
            <a:extLst>
              <a:ext uri="{FF2B5EF4-FFF2-40B4-BE49-F238E27FC236}">
                <a16:creationId xmlns:a16="http://schemas.microsoft.com/office/drawing/2014/main" id="{35FCEE4F-05B2-4287-B2AD-904F515D81DA}"/>
              </a:ext>
            </a:extLst>
          </p:cNvPr>
          <p:cNvSpPr>
            <a:spLocks noGrp="1"/>
          </p:cNvSpPr>
          <p:nvPr>
            <p:ph idx="1"/>
          </p:nvPr>
        </p:nvSpPr>
        <p:spPr>
          <a:xfrm>
            <a:off x="838200" y="1566407"/>
            <a:ext cx="10515600" cy="4603806"/>
          </a:xfrm>
        </p:spPr>
        <p:txBody>
          <a:bodyPr>
            <a:noAutofit/>
          </a:bodyPr>
          <a:lstStyle/>
          <a:p>
            <a:r>
              <a:rPr lang="en-US" sz="2400" dirty="0"/>
              <a:t>In summary, this research explores the application of advanced machine learning algorithms to predict medical insurance costs more accurately and efficiently. It leverages regression techniques, decision trees, and ensemble methods like </a:t>
            </a:r>
            <a:r>
              <a:rPr lang="en-US" sz="2400" dirty="0" err="1"/>
              <a:t>XGBoost</a:t>
            </a:r>
            <a:r>
              <a:rPr lang="en-US" sz="2400" dirty="0"/>
              <a:t> and gradient boosting, comparing their performance on medical insurance datasets. The study also addresses critical issues such as model interpretability, fairness, and real-time application.</a:t>
            </a:r>
          </a:p>
          <a:p>
            <a:r>
              <a:rPr lang="en-US" sz="2400" dirty="0"/>
              <a:t>By developing more transparent, fair, and scalable models, this research aims to provide insurers with better tools for risk management and pricing strategies while offering consumers more personalized and equitable premiums. Future research directions include refining model accuracy, integrating broader socio-economic factors, and improving the fairness and transparency of machine learning models​</a:t>
            </a:r>
          </a:p>
          <a:p>
            <a:pPr marL="0" indent="0">
              <a:buNone/>
            </a:pPr>
            <a:endParaRPr lang="en-IN" sz="2000" dirty="0"/>
          </a:p>
        </p:txBody>
      </p:sp>
    </p:spTree>
    <p:extLst>
      <p:ext uri="{BB962C8B-B14F-4D97-AF65-F5344CB8AC3E}">
        <p14:creationId xmlns:p14="http://schemas.microsoft.com/office/powerpoint/2010/main" val="3937844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54696D2-5781-4068-B202-F427EFF4099D}"/>
              </a:ext>
            </a:extLst>
          </p:cNvPr>
          <p:cNvSpPr/>
          <p:nvPr/>
        </p:nvSpPr>
        <p:spPr>
          <a:xfrm>
            <a:off x="139959" y="100388"/>
            <a:ext cx="11913087" cy="6616634"/>
          </a:xfrm>
          <a:prstGeom prst="rect">
            <a:avLst/>
          </a:prstGeom>
          <a:solidFill>
            <a:schemeClr val="bg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itle 1">
            <a:extLst>
              <a:ext uri="{FF2B5EF4-FFF2-40B4-BE49-F238E27FC236}">
                <a16:creationId xmlns:a16="http://schemas.microsoft.com/office/drawing/2014/main" id="{FBAD3D8C-ED0B-4760-B9D6-0063303C3F1A}"/>
              </a:ext>
            </a:extLst>
          </p:cNvPr>
          <p:cNvSpPr>
            <a:spLocks noGrp="1"/>
          </p:cNvSpPr>
          <p:nvPr>
            <p:ph type="title"/>
          </p:nvPr>
        </p:nvSpPr>
        <p:spPr>
          <a:xfrm>
            <a:off x="653144" y="419877"/>
            <a:ext cx="7007290" cy="662473"/>
          </a:xfrm>
        </p:spPr>
        <p:txBody>
          <a:bodyPr>
            <a:normAutofit fontScale="90000"/>
          </a:bodyPr>
          <a:lstStyle/>
          <a:p>
            <a:r>
              <a:rPr lang="en-IN" dirty="0"/>
              <a:t>Research Gap</a:t>
            </a:r>
          </a:p>
        </p:txBody>
      </p:sp>
      <p:sp>
        <p:nvSpPr>
          <p:cNvPr id="3" name="Content Placeholder 2">
            <a:extLst>
              <a:ext uri="{FF2B5EF4-FFF2-40B4-BE49-F238E27FC236}">
                <a16:creationId xmlns:a16="http://schemas.microsoft.com/office/drawing/2014/main" id="{51411183-F6DE-44B7-8B06-625D0383B129}"/>
              </a:ext>
            </a:extLst>
          </p:cNvPr>
          <p:cNvSpPr>
            <a:spLocks noGrp="1"/>
          </p:cNvSpPr>
          <p:nvPr>
            <p:ph idx="1"/>
          </p:nvPr>
        </p:nvSpPr>
        <p:spPr>
          <a:xfrm>
            <a:off x="765110" y="1250302"/>
            <a:ext cx="10436290" cy="5377001"/>
          </a:xfrm>
        </p:spPr>
        <p:txBody>
          <a:bodyPr>
            <a:noAutofit/>
          </a:bodyPr>
          <a:lstStyle/>
          <a:p>
            <a:pPr marL="0" indent="0">
              <a:buNone/>
            </a:pPr>
            <a:r>
              <a:rPr lang="en-US" sz="1800" dirty="0"/>
              <a:t>While machine learning techniques have shown considerable promise in predicting medical insurance costs, several gaps remain in the current body of research. One of the primary gaps is the limited focus on model interpretability. Insurers need models that not only predict costs accurately but are also transparent and explainable to both regulators and consumers. Most high-performing models like </a:t>
            </a:r>
            <a:r>
              <a:rPr lang="en-US" sz="1800" dirty="0" err="1"/>
              <a:t>XGBoost</a:t>
            </a:r>
            <a:r>
              <a:rPr lang="en-US" sz="1800" dirty="0"/>
              <a:t> or neural networks are complex and often considered "black boxes," making it difficult to explain how predictions are made</a:t>
            </a:r>
          </a:p>
          <a:p>
            <a:pPr marL="0" indent="0">
              <a:buNone/>
            </a:pPr>
            <a:r>
              <a:rPr lang="en-US" sz="1800" dirty="0"/>
              <a:t>Another critical gap is the ethical dimension of machine learning applications in healthcare insurance. Many models trained on historical data may inadvertently perpetuate biases present in that data, leading to unfair premium pricing for certain demographic groups, such as minorities or low-income individuals. There is a lack of focused research on developing fair machine learning models that mitigate these biases and ensure equitable outcomes across different population segments​</a:t>
            </a:r>
          </a:p>
          <a:p>
            <a:pPr marL="0" indent="0">
              <a:buNone/>
            </a:pPr>
            <a:r>
              <a:rPr lang="en-US" sz="1800" dirty="0" err="1"/>
              <a:t>TFurthermore</a:t>
            </a:r>
            <a:r>
              <a:rPr lang="en-US" sz="1800" dirty="0"/>
              <a:t>, while many studies have focused on demographic factors like age, BMI, and smoking status, few have incorporated broader socio-economic factors or healthcare system variables, which could significantly impact insurance costs. Additionally, scalability and real-time applicability are often overlooked, with many models requiring extensive computational resources, making them impractical for large-scale deployment</a:t>
            </a:r>
            <a:endParaRPr lang="en-IN" sz="1800" dirty="0"/>
          </a:p>
        </p:txBody>
      </p:sp>
    </p:spTree>
    <p:extLst>
      <p:ext uri="{BB962C8B-B14F-4D97-AF65-F5344CB8AC3E}">
        <p14:creationId xmlns:p14="http://schemas.microsoft.com/office/powerpoint/2010/main" val="1090605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D4C839-335E-6607-601F-71A0171EC16A}"/>
              </a:ext>
            </a:extLst>
          </p:cNvPr>
          <p:cNvSpPr>
            <a:spLocks noGrp="1"/>
          </p:cNvSpPr>
          <p:nvPr>
            <p:ph idx="1"/>
          </p:nvPr>
        </p:nvSpPr>
        <p:spPr>
          <a:xfrm>
            <a:off x="700176" y="522514"/>
            <a:ext cx="10813799" cy="6042188"/>
          </a:xfrm>
        </p:spPr>
        <p:txBody>
          <a:bodyPr>
            <a:normAutofit lnSpcReduction="10000"/>
          </a:bodyPr>
          <a:lstStyle/>
          <a:p>
            <a:pPr marL="0" indent="0">
              <a:buNone/>
            </a:pPr>
            <a:r>
              <a:rPr lang="en-IN" sz="4000" dirty="0"/>
              <a:t>Motivation</a:t>
            </a:r>
            <a:endParaRPr lang="en-US" sz="4000" dirty="0"/>
          </a:p>
          <a:p>
            <a:r>
              <a:rPr lang="en-US" sz="1800" dirty="0"/>
              <a:t>The motivation for this research is driven by the need for more accurate, efficient, and fair methods of predicting medical insurance premiums. For insurers, better predictive models can lead to more precise pricing strategies, improved risk management, and the ability to offer competitive yet profitable policies. This is particularly crucial as the healthcare landscape becomes more complex, with increasing regulatory demands, rising healthcare costs, and a more diverse population with varying health risks.</a:t>
            </a:r>
          </a:p>
          <a:p>
            <a:r>
              <a:rPr lang="en-US" sz="1800" dirty="0"/>
              <a:t>From the consumer's perspective, there is a growing demand for personalized insurance plans that accurately reflect individual health profiles. Current methods often lead to over-generalized pricing, which may not be fair for those with lower health risks. By using machine learning models that account for a wider range of factors, insurers can offer more tailored premiums, potentially making health insurance more affordable for many individuals​</a:t>
            </a:r>
          </a:p>
          <a:p>
            <a:pPr marL="0" indent="0">
              <a:buNone/>
            </a:pPr>
            <a:r>
              <a:rPr lang="en-US" sz="1800" dirty="0"/>
              <a:t>​</a:t>
            </a:r>
            <a:r>
              <a:rPr lang="en-US" sz="4000" dirty="0"/>
              <a:t>Problem Statement</a:t>
            </a:r>
          </a:p>
          <a:p>
            <a:pPr marL="228600" indent="-228600" algn="l" rtl="0" eaLnBrk="1" latinLnBrk="0" hangingPunct="1">
              <a:lnSpc>
                <a:spcPct val="90000"/>
              </a:lnSpc>
              <a:spcBef>
                <a:spcPts val="1000"/>
              </a:spcBef>
              <a:spcAft>
                <a:spcPts val="0"/>
              </a:spcAft>
            </a:pPr>
            <a:r>
              <a:rPr lang="en-US" sz="1800" dirty="0"/>
              <a:t>The primary problem this research aims to address is the development of a machine learning model that can accurately predict medical insurance costs while balancing the need for computational efficiency, scalability, and real-time application. Traditional actuarial methods fall short in capturing the multi-dimensional factors influencing insurance premiums, while many current machine learning models, although accurate, are often complex and opaque, making them difficult to implement and justify in a real-world setting</a:t>
            </a:r>
          </a:p>
          <a:p>
            <a:pPr marL="228600" indent="-228600" algn="l" rtl="0" eaLnBrk="1" latinLnBrk="0" hangingPunct="1">
              <a:lnSpc>
                <a:spcPct val="90000"/>
              </a:lnSpc>
              <a:spcBef>
                <a:spcPts val="1000"/>
              </a:spcBef>
              <a:spcAft>
                <a:spcPts val="0"/>
              </a:spcAft>
            </a:pPr>
            <a:r>
              <a:rPr lang="en-US" sz="1800" dirty="0"/>
              <a:t>Additionally, this research seeks to address ethical concerns related to fairness in insurance pricing. It aims to develop a model that minimizes biases and ensures that vulnerable populations are not disproportionately affected by machine learning predictions. This involves investigating different approaches to model fairness and integrating them into the prediction framework​</a:t>
            </a:r>
            <a:endParaRPr lang="en-IN" sz="1800" dirty="0">
              <a:effectLst/>
            </a:endParaRPr>
          </a:p>
        </p:txBody>
      </p:sp>
    </p:spTree>
    <p:extLst>
      <p:ext uri="{BB962C8B-B14F-4D97-AF65-F5344CB8AC3E}">
        <p14:creationId xmlns:p14="http://schemas.microsoft.com/office/powerpoint/2010/main" val="2236775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AD3C731-2F98-4785-BF26-99702C23796C}"/>
              </a:ext>
            </a:extLst>
          </p:cNvPr>
          <p:cNvSpPr/>
          <p:nvPr/>
        </p:nvSpPr>
        <p:spPr>
          <a:xfrm>
            <a:off x="241463" y="140978"/>
            <a:ext cx="11914094" cy="6576044"/>
          </a:xfrm>
          <a:prstGeom prst="rect">
            <a:avLst/>
          </a:prstGeom>
          <a:solidFill>
            <a:schemeClr val="bg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2" name="Title 1">
            <a:extLst>
              <a:ext uri="{FF2B5EF4-FFF2-40B4-BE49-F238E27FC236}">
                <a16:creationId xmlns:a16="http://schemas.microsoft.com/office/drawing/2014/main" id="{C2A36156-B6B2-4872-8820-B845AC21AD03}"/>
              </a:ext>
            </a:extLst>
          </p:cNvPr>
          <p:cNvSpPr>
            <a:spLocks noGrp="1"/>
          </p:cNvSpPr>
          <p:nvPr>
            <p:ph type="title"/>
          </p:nvPr>
        </p:nvSpPr>
        <p:spPr>
          <a:xfrm>
            <a:off x="685800" y="34373"/>
            <a:ext cx="10515600" cy="808465"/>
          </a:xfrm>
        </p:spPr>
        <p:txBody>
          <a:bodyPr/>
          <a:lstStyle/>
          <a:p>
            <a:r>
              <a:rPr lang="en-IN" dirty="0"/>
              <a:t>Dataset Description</a:t>
            </a:r>
          </a:p>
        </p:txBody>
      </p:sp>
      <p:sp>
        <p:nvSpPr>
          <p:cNvPr id="3" name="Content Placeholder 2">
            <a:extLst>
              <a:ext uri="{FF2B5EF4-FFF2-40B4-BE49-F238E27FC236}">
                <a16:creationId xmlns:a16="http://schemas.microsoft.com/office/drawing/2014/main" id="{87CE60D2-4CDC-4C29-94E4-4BC0CB415291}"/>
              </a:ext>
            </a:extLst>
          </p:cNvPr>
          <p:cNvSpPr>
            <a:spLocks noGrp="1"/>
          </p:cNvSpPr>
          <p:nvPr>
            <p:ph idx="1"/>
          </p:nvPr>
        </p:nvSpPr>
        <p:spPr>
          <a:xfrm>
            <a:off x="838200" y="739471"/>
            <a:ext cx="10515600" cy="5780599"/>
          </a:xfrm>
        </p:spPr>
        <p:txBody>
          <a:bodyPr>
            <a:noAutofit/>
          </a:bodyPr>
          <a:lstStyle/>
          <a:p>
            <a:pPr marL="0" indent="0" eaLnBrk="0" fontAlgn="base" hangingPunct="0">
              <a:lnSpc>
                <a:spcPct val="120000"/>
              </a:lnSpc>
              <a:spcBef>
                <a:spcPct val="0"/>
              </a:spcBef>
              <a:spcAft>
                <a:spcPct val="0"/>
              </a:spcAft>
              <a:buNone/>
            </a:pPr>
            <a:r>
              <a:rPr lang="en-US" sz="1800" dirty="0"/>
              <a:t>The dataset used in these studies, derived from the Kaggle repository, contains medical cost personal data with a total of </a:t>
            </a:r>
            <a:r>
              <a:rPr lang="en-US" sz="1800" b="1" dirty="0"/>
              <a:t>seven attributes</a:t>
            </a:r>
            <a:r>
              <a:rPr lang="en-US" sz="1800" dirty="0"/>
              <a:t>. The data consists of </a:t>
            </a:r>
            <a:r>
              <a:rPr lang="en-US" sz="1800" b="1" dirty="0"/>
              <a:t>1338 rows</a:t>
            </a:r>
            <a:r>
              <a:rPr lang="en-US" sz="1800" dirty="0"/>
              <a:t> (or more, depending on specific datasets used) and </a:t>
            </a:r>
            <a:r>
              <a:rPr lang="en-US" sz="1800" b="1" dirty="0"/>
              <a:t>seven main columns</a:t>
            </a:r>
            <a:r>
              <a:rPr lang="en-US" sz="1800" dirty="0"/>
              <a:t> representing features relevant to predicting medical insurance costs. The attributes of the dataset are as follows:</a:t>
            </a:r>
            <a:br>
              <a:rPr lang="en-US" sz="1800" dirty="0"/>
            </a:br>
            <a:r>
              <a:rPr lang="en-US" sz="1800" b="1" dirty="0"/>
              <a:t>Age</a:t>
            </a:r>
            <a:r>
              <a:rPr lang="en-US" sz="1800" dirty="0"/>
              <a:t>: The age of the individual, provided as an integer value.</a:t>
            </a:r>
            <a:br>
              <a:rPr lang="en-US" sz="1800" dirty="0"/>
            </a:br>
            <a:r>
              <a:rPr lang="en-US" sz="1800" b="1" dirty="0"/>
              <a:t>Sex</a:t>
            </a:r>
            <a:r>
              <a:rPr lang="en-US" sz="1800" dirty="0"/>
              <a:t>: The gender of the individual, represented as a categorical variable, where 'Male' is coded as 1 and Female as 0</a:t>
            </a:r>
          </a:p>
          <a:p>
            <a:pPr marL="0" indent="0" eaLnBrk="0" fontAlgn="base" hangingPunct="0">
              <a:lnSpc>
                <a:spcPct val="120000"/>
              </a:lnSpc>
              <a:spcBef>
                <a:spcPct val="0"/>
              </a:spcBef>
              <a:spcAft>
                <a:spcPct val="0"/>
              </a:spcAft>
              <a:buNone/>
            </a:pPr>
            <a:r>
              <a:rPr lang="en-US" sz="1800" b="1" dirty="0"/>
              <a:t>BMI (Body Mass Index)</a:t>
            </a:r>
            <a:r>
              <a:rPr lang="en-US" sz="1800" dirty="0"/>
              <a:t>: The individual's BMI, a numerical value representing the weight-to-height ratio, generally ranging between 18.5 to 25 for a healthy individual.</a:t>
            </a:r>
          </a:p>
          <a:p>
            <a:pPr marL="0" indent="0" eaLnBrk="0" fontAlgn="base" hangingPunct="0">
              <a:lnSpc>
                <a:spcPct val="120000"/>
              </a:lnSpc>
              <a:spcBef>
                <a:spcPct val="0"/>
              </a:spcBef>
              <a:spcAft>
                <a:spcPct val="0"/>
              </a:spcAft>
              <a:buNone/>
            </a:pPr>
            <a:r>
              <a:rPr lang="en-US" sz="1800" b="1" dirty="0"/>
              <a:t>Children</a:t>
            </a:r>
            <a:r>
              <a:rPr lang="en-US" sz="1800" dirty="0"/>
              <a:t>: The number of children or dependents the individual has.</a:t>
            </a:r>
          </a:p>
          <a:p>
            <a:pPr marL="0" indent="0" eaLnBrk="0" fontAlgn="base" hangingPunct="0">
              <a:lnSpc>
                <a:spcPct val="120000"/>
              </a:lnSpc>
              <a:spcBef>
                <a:spcPct val="0"/>
              </a:spcBef>
              <a:spcAft>
                <a:spcPct val="0"/>
              </a:spcAft>
              <a:buNone/>
            </a:pPr>
            <a:r>
              <a:rPr lang="en-US" sz="1800" b="1" dirty="0"/>
              <a:t>Smoker</a:t>
            </a:r>
            <a:r>
              <a:rPr lang="en-US" sz="1800" dirty="0"/>
              <a:t>: A binary variable indicating whether the individual is a smoker (1) or not (0).</a:t>
            </a:r>
          </a:p>
          <a:p>
            <a:pPr marL="0" indent="0" eaLnBrk="0" fontAlgn="base" hangingPunct="0">
              <a:lnSpc>
                <a:spcPct val="120000"/>
              </a:lnSpc>
              <a:spcBef>
                <a:spcPct val="0"/>
              </a:spcBef>
              <a:spcAft>
                <a:spcPct val="0"/>
              </a:spcAft>
              <a:buNone/>
            </a:pPr>
            <a:r>
              <a:rPr lang="en-US" sz="1800" b="1" dirty="0"/>
              <a:t>Region</a:t>
            </a:r>
            <a:r>
              <a:rPr lang="en-US" sz="1800" dirty="0"/>
              <a:t>: The region where the individual resides, categorized into four areas: Northwest (0)</a:t>
            </a:r>
            <a:r>
              <a:rPr lang="en-IN" sz="1800" dirty="0"/>
              <a:t>, Northeast (1), Southeast (2), and Southwest (3).</a:t>
            </a:r>
          </a:p>
          <a:p>
            <a:pPr marL="0" indent="0" eaLnBrk="0" fontAlgn="base" hangingPunct="0">
              <a:lnSpc>
                <a:spcPct val="120000"/>
              </a:lnSpc>
              <a:spcBef>
                <a:spcPct val="0"/>
              </a:spcBef>
              <a:spcAft>
                <a:spcPct val="0"/>
              </a:spcAft>
              <a:buNone/>
            </a:pPr>
            <a:r>
              <a:rPr lang="en-US" sz="1800" b="1" dirty="0"/>
              <a:t>Charges</a:t>
            </a:r>
            <a:r>
              <a:rPr lang="en-US" sz="1800" dirty="0"/>
              <a:t>: The medical costs or insurance charges that the individual paid, which serves as the target variable to predict.</a:t>
            </a:r>
            <a:endParaRPr lang="en-IN" sz="1800" dirty="0"/>
          </a:p>
          <a:p>
            <a:pPr marL="0" indent="0" eaLnBrk="0" fontAlgn="base" hangingPunct="0">
              <a:lnSpc>
                <a:spcPct val="120000"/>
              </a:lnSpc>
              <a:spcBef>
                <a:spcPct val="0"/>
              </a:spcBef>
              <a:spcAft>
                <a:spcPct val="0"/>
              </a:spcAft>
              <a:buNone/>
            </a:pPr>
            <a:endParaRPr lang="en-US" sz="2000" dirty="0">
              <a:latin typeface="Arial" panose="020B0604020202020204" pitchFamily="34" charset="0"/>
            </a:endParaRPr>
          </a:p>
        </p:txBody>
      </p:sp>
    </p:spTree>
    <p:extLst>
      <p:ext uri="{BB962C8B-B14F-4D97-AF65-F5344CB8AC3E}">
        <p14:creationId xmlns:p14="http://schemas.microsoft.com/office/powerpoint/2010/main" val="48540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509F1742-C9C5-D9F5-5FF0-2E3574045EFA}"/>
              </a:ext>
            </a:extLst>
          </p:cNvPr>
          <p:cNvGraphicFramePr/>
          <p:nvPr>
            <p:extLst>
              <p:ext uri="{D42A27DB-BD31-4B8C-83A1-F6EECF244321}">
                <p14:modId xmlns:p14="http://schemas.microsoft.com/office/powerpoint/2010/main" val="795371668"/>
              </p:ext>
            </p:extLst>
          </p:nvPr>
        </p:nvGraphicFramePr>
        <p:xfrm>
          <a:off x="298174" y="437322"/>
          <a:ext cx="11748051" cy="63014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CEA1A707-3FC3-0190-2875-7C6A29ECB18F}"/>
              </a:ext>
            </a:extLst>
          </p:cNvPr>
          <p:cNvSpPr txBox="1"/>
          <p:nvPr/>
        </p:nvSpPr>
        <p:spPr>
          <a:xfrm>
            <a:off x="298174" y="327992"/>
            <a:ext cx="2892287" cy="661720"/>
          </a:xfrm>
          <a:prstGeom prst="rect">
            <a:avLst/>
          </a:prstGeom>
          <a:noFill/>
        </p:spPr>
        <p:txBody>
          <a:bodyPr wrap="square" rtlCol="0">
            <a:spAutoFit/>
          </a:bodyPr>
          <a:lstStyle/>
          <a:p>
            <a:r>
              <a:rPr lang="en-US" sz="3700" dirty="0">
                <a:latin typeface="Times New Roman" panose="02020603050405020304" pitchFamily="18" charset="0"/>
                <a:cs typeface="Times New Roman" panose="02020603050405020304" pitchFamily="18" charset="0"/>
              </a:rPr>
              <a:t>Architecture</a:t>
            </a:r>
            <a:endParaRPr lang="en-VU" sz="3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8852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F08C1-9FAF-98F2-3A24-EE494D5F429E}"/>
              </a:ext>
            </a:extLst>
          </p:cNvPr>
          <p:cNvSpPr>
            <a:spLocks noGrp="1"/>
          </p:cNvSpPr>
          <p:nvPr>
            <p:ph type="title"/>
          </p:nvPr>
        </p:nvSpPr>
        <p:spPr>
          <a:xfrm>
            <a:off x="438612" y="382555"/>
            <a:ext cx="10515600" cy="984607"/>
          </a:xfrm>
        </p:spPr>
        <p:txBody>
          <a:bodyPr>
            <a:normAutofit/>
          </a:bodyPr>
          <a:lstStyle/>
          <a:p>
            <a:r>
              <a:rPr lang="en-IN" b="1" dirty="0"/>
              <a:t>Techniques used for preprocessing</a:t>
            </a:r>
          </a:p>
        </p:txBody>
      </p:sp>
      <p:sp>
        <p:nvSpPr>
          <p:cNvPr id="6" name="Rectangle 3">
            <a:extLst>
              <a:ext uri="{FF2B5EF4-FFF2-40B4-BE49-F238E27FC236}">
                <a16:creationId xmlns:a16="http://schemas.microsoft.com/office/drawing/2014/main" id="{4842CA9A-7D7F-BB40-DEB7-FC21ED647160}"/>
              </a:ext>
            </a:extLst>
          </p:cNvPr>
          <p:cNvSpPr>
            <a:spLocks noGrp="1" noChangeArrowheads="1"/>
          </p:cNvSpPr>
          <p:nvPr>
            <p:ph idx="1"/>
          </p:nvPr>
        </p:nvSpPr>
        <p:spPr bwMode="auto">
          <a:xfrm>
            <a:off x="438612" y="1348292"/>
            <a:ext cx="11314775" cy="5008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Font typeface="+mj-lt"/>
              <a:buAutoNum type="arabicPeriod"/>
            </a:pPr>
            <a:r>
              <a:rPr lang="en-US" b="1" dirty="0"/>
              <a:t>Data Cleaning</a:t>
            </a:r>
            <a:r>
              <a:rPr lang="en-US" dirty="0"/>
              <a:t>:</a:t>
            </a:r>
          </a:p>
          <a:p>
            <a:pPr marL="742950" lvl="1" indent="-285750">
              <a:buFont typeface="+mj-lt"/>
              <a:buAutoNum type="arabicPeriod"/>
            </a:pPr>
            <a:r>
              <a:rPr lang="en-US" dirty="0"/>
              <a:t>Removed unnecessary columns and handled missing values using mean/mode imputation.</a:t>
            </a:r>
          </a:p>
          <a:p>
            <a:pPr>
              <a:buFont typeface="+mj-lt"/>
              <a:buAutoNum type="arabicPeriod"/>
            </a:pPr>
            <a:r>
              <a:rPr lang="en-US" b="1" dirty="0"/>
              <a:t>Encoding Categorical Variables</a:t>
            </a:r>
            <a:r>
              <a:rPr lang="en-US" dirty="0"/>
              <a:t>:</a:t>
            </a:r>
          </a:p>
          <a:p>
            <a:pPr marL="742950" lvl="1" indent="-285750">
              <a:buFont typeface="+mj-lt"/>
              <a:buAutoNum type="arabicPeriod"/>
            </a:pPr>
            <a:r>
              <a:rPr lang="en-US" dirty="0"/>
              <a:t>Applied One-Hot Encoding for variables with multiple categories (e.g., region).</a:t>
            </a:r>
          </a:p>
          <a:p>
            <a:pPr marL="742950" lvl="1" indent="-285750">
              <a:buFont typeface="+mj-lt"/>
              <a:buAutoNum type="arabicPeriod"/>
            </a:pPr>
            <a:r>
              <a:rPr lang="en-US" dirty="0"/>
              <a:t>Used Binary Encoding for binary variables (e.g., smoker: 1 for yes, 0 for no).</a:t>
            </a:r>
          </a:p>
          <a:p>
            <a:pPr>
              <a:buFont typeface="+mj-lt"/>
              <a:buAutoNum type="arabicPeriod"/>
            </a:pPr>
            <a:r>
              <a:rPr lang="en-US" b="1" dirty="0"/>
              <a:t>Feature Scaling</a:t>
            </a:r>
            <a:r>
              <a:rPr lang="en-US" dirty="0"/>
              <a:t>:</a:t>
            </a:r>
          </a:p>
          <a:p>
            <a:pPr marL="742950" lvl="1" indent="-285750">
              <a:buFont typeface="+mj-lt"/>
              <a:buAutoNum type="arabicPeriod"/>
            </a:pPr>
            <a:r>
              <a:rPr lang="en-US" dirty="0"/>
              <a:t>Standardized numerical columns (age, BMI) with </a:t>
            </a:r>
            <a:r>
              <a:rPr lang="en-US" dirty="0" err="1"/>
              <a:t>StandardScaler</a:t>
            </a:r>
            <a:r>
              <a:rPr lang="en-US" dirty="0"/>
              <a:t> to ensure each feature contributed proportionally to model training.</a:t>
            </a:r>
          </a:p>
          <a:p>
            <a:pPr>
              <a:buFont typeface="+mj-lt"/>
              <a:buAutoNum type="arabicPeriod"/>
            </a:pPr>
            <a:r>
              <a:rPr lang="en-US" b="1" dirty="0"/>
              <a:t>Feature Engineering</a:t>
            </a:r>
            <a:r>
              <a:rPr lang="en-US" dirty="0"/>
              <a:t>:</a:t>
            </a:r>
          </a:p>
          <a:p>
            <a:pPr marL="742950" lvl="1" indent="-285750">
              <a:buFont typeface="+mj-lt"/>
              <a:buAutoNum type="arabicPeriod"/>
            </a:pPr>
            <a:r>
              <a:rPr lang="en-US" dirty="0"/>
              <a:t>Created additional features, such as age groups and BMI categories, based on insights from exploratory analysis.</a:t>
            </a:r>
          </a:p>
        </p:txBody>
      </p:sp>
    </p:spTree>
    <p:extLst>
      <p:ext uri="{BB962C8B-B14F-4D97-AF65-F5344CB8AC3E}">
        <p14:creationId xmlns:p14="http://schemas.microsoft.com/office/powerpoint/2010/main" val="143212559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1669</TotalTime>
  <Words>2284</Words>
  <Application>Microsoft Office PowerPoint</Application>
  <PresentationFormat>Widescreen</PresentationFormat>
  <Paragraphs>141</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Times New Roman</vt:lpstr>
      <vt:lpstr>Office Theme</vt:lpstr>
      <vt:lpstr>PowerPoint Presentation</vt:lpstr>
      <vt:lpstr>Introduction</vt:lpstr>
      <vt:lpstr>Literature Survey</vt:lpstr>
      <vt:lpstr>Summary (Based on Literature Survey)</vt:lpstr>
      <vt:lpstr>Research Gap</vt:lpstr>
      <vt:lpstr>PowerPoint Presentation</vt:lpstr>
      <vt:lpstr>Dataset Description</vt:lpstr>
      <vt:lpstr>PowerPoint Presentation</vt:lpstr>
      <vt:lpstr>Techniques used for preprocessing</vt:lpstr>
      <vt:lpstr>PowerPoint Presentation</vt:lpstr>
      <vt:lpstr>PowerPoint Presentation</vt:lpstr>
      <vt:lpstr>PowerPoint Presentation</vt:lpstr>
      <vt:lpstr>PowerPoint Presentation</vt:lpstr>
      <vt:lpstr>Model Results - Logistic Regression</vt:lpstr>
      <vt:lpstr>Conclusion</vt:lpstr>
      <vt:lpstr>References (If possible include citations)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dhanvith</dc:creator>
  <cp:lastModifiedBy>Uday Uday☺️</cp:lastModifiedBy>
  <cp:revision>48</cp:revision>
  <dcterms:created xsi:type="dcterms:W3CDTF">2024-09-16T06:39:26Z</dcterms:created>
  <dcterms:modified xsi:type="dcterms:W3CDTF">2024-11-09T05:52:42Z</dcterms:modified>
</cp:coreProperties>
</file>

<file path=docProps/thumbnail.jpeg>
</file>